
<file path=[Content_Types].xml><?xml version="1.0" encoding="utf-8"?>
<Types xmlns="http://schemas.openxmlformats.org/package/2006/content-types">
  <Default Extension="jpg" ContentType="image/jpeg"/>
  <Default Extension="gif" ContentType="image/gif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806" r:id="rId15"/>
    <p:sldMasterId id="2147483807" r:id="rId17"/>
    <p:sldMasterId id="2147483808" r:id="rId19"/>
  </p:sldMasterIdLst>
  <p:notesMasterIdLst>
    <p:notesMasterId r:id="rId21"/>
  </p:notesMasterIdLst>
  <p:sldIdLst>
    <p:sldId id="256" r:id="rId23"/>
    <p:sldId id="257" r:id="rId25"/>
    <p:sldId id="258" r:id="rId27"/>
    <p:sldId id="259" r:id="rId29"/>
    <p:sldId id="307" r:id="rId31"/>
    <p:sldId id="260" r:id="rId33"/>
    <p:sldId id="261" r:id="rId35"/>
    <p:sldId id="262" r:id="rId37"/>
    <p:sldId id="263" r:id="rId39"/>
    <p:sldId id="264" r:id="rId41"/>
    <p:sldId id="265" r:id="rId43"/>
    <p:sldId id="266" r:id="rId45"/>
    <p:sldId id="267" r:id="rId47"/>
    <p:sldId id="268" r:id="rId49"/>
    <p:sldId id="269" r:id="rId51"/>
    <p:sldId id="270" r:id="rId53"/>
    <p:sldId id="271" r:id="rId55"/>
    <p:sldId id="302" r:id="rId57"/>
    <p:sldId id="272" r:id="rId59"/>
    <p:sldId id="303" r:id="rId61"/>
    <p:sldId id="273" r:id="rId63"/>
    <p:sldId id="274" r:id="rId65"/>
    <p:sldId id="275" r:id="rId67"/>
    <p:sldId id="276" r:id="rId69"/>
    <p:sldId id="277" r:id="rId71"/>
    <p:sldId id="278" r:id="rId73"/>
    <p:sldId id="279" r:id="rId75"/>
    <p:sldId id="280" r:id="rId77"/>
    <p:sldId id="281" r:id="rId79"/>
    <p:sldId id="282" r:id="rId81"/>
    <p:sldId id="283" r:id="rId83"/>
    <p:sldId id="284" r:id="rId85"/>
    <p:sldId id="286" r:id="rId87"/>
    <p:sldId id="287" r:id="rId89"/>
    <p:sldId id="289" r:id="rId91"/>
    <p:sldId id="290" r:id="rId93"/>
    <p:sldId id="291" r:id="rId95"/>
    <p:sldId id="292" r:id="rId97"/>
    <p:sldId id="293" r:id="rId99"/>
    <p:sldId id="294" r:id="rId101"/>
    <p:sldId id="295" r:id="rId103"/>
    <p:sldId id="296" r:id="rId105"/>
    <p:sldId id="297" r:id="rId107"/>
    <p:sldId id="298" r:id="rId109"/>
    <p:sldId id="299" r:id="rId111"/>
    <p:sldId id="300" r:id="rId113"/>
    <p:sldId id="306" r:id="rId115"/>
    <p:sldId id="308" r:id="rId116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_rels/presentation.xml.rels><?xml version="1.0" encoding="UTF-8"?>
<Relationships xmlns="http://schemas.openxmlformats.org/package/2006/relationships"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Master" Target="slideMasters/slideMaster2.xml"></Relationship><Relationship Id="rId19" Type="http://schemas.openxmlformats.org/officeDocument/2006/relationships/slideMaster" Target="slideMasters/slideMaster3.xml"></Relationship><Relationship Id="rId21" Type="http://schemas.openxmlformats.org/officeDocument/2006/relationships/notesMaster" Target="notesMasters/notesMaster1.xml"></Relationship><Relationship Id="rId23" Type="http://schemas.openxmlformats.org/officeDocument/2006/relationships/slide" Target="slides/slide1.xml"></Relationship><Relationship Id="rId25" Type="http://schemas.openxmlformats.org/officeDocument/2006/relationships/slide" Target="slides/slide2.xml"></Relationship><Relationship Id="rId27" Type="http://schemas.openxmlformats.org/officeDocument/2006/relationships/slide" Target="slides/slide3.xml"></Relationship><Relationship Id="rId29" Type="http://schemas.openxmlformats.org/officeDocument/2006/relationships/slide" Target="slides/slide4.xml"></Relationship><Relationship Id="rId31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5" Type="http://schemas.openxmlformats.org/officeDocument/2006/relationships/slide" Target="slides/slide7.xml"></Relationship><Relationship Id="rId37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1" Type="http://schemas.openxmlformats.org/officeDocument/2006/relationships/slide" Target="slides/slide10.xml"></Relationship><Relationship Id="rId43" Type="http://schemas.openxmlformats.org/officeDocument/2006/relationships/slide" Target="slides/slide11.xml"></Relationship><Relationship Id="rId45" Type="http://schemas.openxmlformats.org/officeDocument/2006/relationships/slide" Target="slides/slide12.xml"></Relationship><Relationship Id="rId47" Type="http://schemas.openxmlformats.org/officeDocument/2006/relationships/slide" Target="slides/slide13.xml"></Relationship><Relationship Id="rId49" Type="http://schemas.openxmlformats.org/officeDocument/2006/relationships/slide" Target="slides/slide14.xml"></Relationship><Relationship Id="rId51" Type="http://schemas.openxmlformats.org/officeDocument/2006/relationships/slide" Target="slides/slide15.xml"></Relationship><Relationship Id="rId53" Type="http://schemas.openxmlformats.org/officeDocument/2006/relationships/slide" Target="slides/slide16.xml"></Relationship><Relationship Id="rId55" Type="http://schemas.openxmlformats.org/officeDocument/2006/relationships/slide" Target="slides/slide17.xml"></Relationship><Relationship Id="rId57" Type="http://schemas.openxmlformats.org/officeDocument/2006/relationships/slide" Target="slides/slide18.xml"></Relationship><Relationship Id="rId59" Type="http://schemas.openxmlformats.org/officeDocument/2006/relationships/slide" Target="slides/slide19.xml"></Relationship><Relationship Id="rId61" Type="http://schemas.openxmlformats.org/officeDocument/2006/relationships/slide" Target="slides/slide20.xml"></Relationship><Relationship Id="rId63" Type="http://schemas.openxmlformats.org/officeDocument/2006/relationships/slide" Target="slides/slide21.xml"></Relationship><Relationship Id="rId65" Type="http://schemas.openxmlformats.org/officeDocument/2006/relationships/slide" Target="slides/slide22.xml"></Relationship><Relationship Id="rId67" Type="http://schemas.openxmlformats.org/officeDocument/2006/relationships/slide" Target="slides/slide23.xml"></Relationship><Relationship Id="rId69" Type="http://schemas.openxmlformats.org/officeDocument/2006/relationships/slide" Target="slides/slide24.xml"></Relationship><Relationship Id="rId71" Type="http://schemas.openxmlformats.org/officeDocument/2006/relationships/slide" Target="slides/slide25.xml"></Relationship><Relationship Id="rId73" Type="http://schemas.openxmlformats.org/officeDocument/2006/relationships/slide" Target="slides/slide26.xml"></Relationship><Relationship Id="rId75" Type="http://schemas.openxmlformats.org/officeDocument/2006/relationships/slide" Target="slides/slide27.xml"></Relationship><Relationship Id="rId77" Type="http://schemas.openxmlformats.org/officeDocument/2006/relationships/slide" Target="slides/slide28.xml"></Relationship><Relationship Id="rId79" Type="http://schemas.openxmlformats.org/officeDocument/2006/relationships/slide" Target="slides/slide29.xml"></Relationship><Relationship Id="rId81" Type="http://schemas.openxmlformats.org/officeDocument/2006/relationships/slide" Target="slides/slide30.xml"></Relationship><Relationship Id="rId83" Type="http://schemas.openxmlformats.org/officeDocument/2006/relationships/slide" Target="slides/slide31.xml"></Relationship><Relationship Id="rId85" Type="http://schemas.openxmlformats.org/officeDocument/2006/relationships/slide" Target="slides/slide32.xml"></Relationship><Relationship Id="rId87" Type="http://schemas.openxmlformats.org/officeDocument/2006/relationships/slide" Target="slides/slide33.xml"></Relationship><Relationship Id="rId89" Type="http://schemas.openxmlformats.org/officeDocument/2006/relationships/slide" Target="slides/slide34.xml"></Relationship><Relationship Id="rId91" Type="http://schemas.openxmlformats.org/officeDocument/2006/relationships/slide" Target="slides/slide35.xml"></Relationship><Relationship Id="rId93" Type="http://schemas.openxmlformats.org/officeDocument/2006/relationships/slide" Target="slides/slide36.xml"></Relationship><Relationship Id="rId95" Type="http://schemas.openxmlformats.org/officeDocument/2006/relationships/slide" Target="slides/slide37.xml"></Relationship><Relationship Id="rId97" Type="http://schemas.openxmlformats.org/officeDocument/2006/relationships/slide" Target="slides/slide38.xml"></Relationship><Relationship Id="rId99" Type="http://schemas.openxmlformats.org/officeDocument/2006/relationships/slide" Target="slides/slide39.xml"></Relationship><Relationship Id="rId101" Type="http://schemas.openxmlformats.org/officeDocument/2006/relationships/slide" Target="slides/slide40.xml"></Relationship><Relationship Id="rId103" Type="http://schemas.openxmlformats.org/officeDocument/2006/relationships/slide" Target="slides/slide41.xml"></Relationship><Relationship Id="rId105" Type="http://schemas.openxmlformats.org/officeDocument/2006/relationships/slide" Target="slides/slide42.xml"></Relationship><Relationship Id="rId107" Type="http://schemas.openxmlformats.org/officeDocument/2006/relationships/slide" Target="slides/slide43.xml"></Relationship><Relationship Id="rId109" Type="http://schemas.openxmlformats.org/officeDocument/2006/relationships/slide" Target="slides/slide44.xml"></Relationship><Relationship Id="rId111" Type="http://schemas.openxmlformats.org/officeDocument/2006/relationships/slide" Target="slides/slide45.xml"></Relationship><Relationship Id="rId113" Type="http://schemas.openxmlformats.org/officeDocument/2006/relationships/slide" Target="slides/slide46.xml"></Relationship><Relationship Id="rId115" Type="http://schemas.openxmlformats.org/officeDocument/2006/relationships/slide" Target="slides/slide47.xml"></Relationship><Relationship Id="rId116" Type="http://schemas.openxmlformats.org/officeDocument/2006/relationships/slide" Target="slides/slide48.xml"></Relationship><Relationship Id="rId11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56" name="Google Shape;356;p16:notes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75" name="Google Shape;375;p17:notes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11" name="Google Shape;411;p19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:notes"/>
          <p:cNvSpPr/>
          <p:nvPr>
            <p:ph idx="2" type="sldImg"/>
          </p:nvPr>
        </p:nvSpPr>
        <p:spPr>
          <a:xfrm>
            <a:off x="1143000" y="685800"/>
            <a:ext cx="4573270" cy="34302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:notes"/>
          <p:cNvSpPr txBox="1"/>
          <p:nvPr>
            <p:ph idx="1" type="body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1:notes"/>
          <p:cNvSpPr/>
          <p:nvPr>
            <p:ph idx="2" type="sldImg"/>
          </p:nvPr>
        </p:nvSpPr>
        <p:spPr>
          <a:xfrm>
            <a:off x="1143000" y="685800"/>
            <a:ext cx="4573270" cy="34302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2:notes"/>
          <p:cNvSpPr txBox="1"/>
          <p:nvPr>
            <p:ph idx="1" type="body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2:notes"/>
          <p:cNvSpPr/>
          <p:nvPr>
            <p:ph idx="2" type="sldImg"/>
          </p:nvPr>
        </p:nvSpPr>
        <p:spPr>
          <a:xfrm>
            <a:off x="1143000" y="685800"/>
            <a:ext cx="4573270" cy="34302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 txBox="1"/>
          <p:nvPr>
            <p:ph idx="1" type="body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69" name="Google Shape;469;p23:notes"/>
          <p:cNvSpPr/>
          <p:nvPr>
            <p:ph idx="2" type="sldImg"/>
          </p:nvPr>
        </p:nvSpPr>
        <p:spPr>
          <a:xfrm>
            <a:off x="1143000" y="685800"/>
            <a:ext cx="4573270" cy="343027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1b1ad51c5_0_0:notes"/>
          <p:cNvSpPr txBox="1"/>
          <p:nvPr>
            <p:ph idx="1" type="body"/>
          </p:nvPr>
        </p:nvSpPr>
        <p:spPr>
          <a:xfrm>
            <a:off x="685800" y="4343400"/>
            <a:ext cx="54876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81" name="Google Shape;481;gb1b1ad51c5_0_0:notes"/>
          <p:cNvSpPr/>
          <p:nvPr>
            <p:ph idx="2" type="sldImg"/>
          </p:nvPr>
        </p:nvSpPr>
        <p:spPr>
          <a:xfrm>
            <a:off x="1143000" y="685800"/>
            <a:ext cx="4573200" cy="34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1b1ad51c5_0_44:notes"/>
          <p:cNvSpPr txBox="1"/>
          <p:nvPr>
            <p:ph idx="1" type="body"/>
          </p:nvPr>
        </p:nvSpPr>
        <p:spPr>
          <a:xfrm>
            <a:off x="685800" y="4343400"/>
            <a:ext cx="54876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495" name="Google Shape;495;gb1b1ad51c5_0_44:notes"/>
          <p:cNvSpPr/>
          <p:nvPr>
            <p:ph idx="2" type="sldImg"/>
          </p:nvPr>
        </p:nvSpPr>
        <p:spPr>
          <a:xfrm>
            <a:off x="1143000" y="685800"/>
            <a:ext cx="4573200" cy="34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1b1ad51c5_0_11:notes"/>
          <p:cNvSpPr txBox="1"/>
          <p:nvPr>
            <p:ph idx="1" type="body"/>
          </p:nvPr>
        </p:nvSpPr>
        <p:spPr>
          <a:xfrm>
            <a:off x="685800" y="4343400"/>
            <a:ext cx="54876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508" name="Google Shape;508;gb1b1ad51c5_0_11:notes"/>
          <p:cNvSpPr/>
          <p:nvPr>
            <p:ph idx="2" type="sldImg"/>
          </p:nvPr>
        </p:nvSpPr>
        <p:spPr>
          <a:xfrm>
            <a:off x="1143000" y="685800"/>
            <a:ext cx="4573200" cy="34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8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523" name="Google Shape;523;p28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9" name="Google Shape;569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0" name="Google Shape;640;p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p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4" name="Google Shape;664;p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p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4" name="Google Shape;694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" name="Google Shape;707;p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1b1ad51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3" name="Google Shape;733;gb1b1ad51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5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45" name="Google Shape;745;p45:notes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custGeom>
            <a:gdLst>
              <a:gd fmla="*/ 0 w 120002" name="TX0"/>
              <a:gd fmla="*/ 0 h 120002" name="TY0"/>
              <a:gd fmla="*/ 120000 w 120002" name="TX1"/>
              <a:gd fmla="*/ 0 h 120002" name="TY1"/>
              <a:gd fmla="*/ 120000 w 120002" name="TX2"/>
              <a:gd fmla="*/ 120000 h 120002" name="TY2"/>
              <a:gd fmla="*/ 0 w 120002" name="TX3"/>
              <a:gd fmla="*/ 120000 h 120002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1143000" y="685800"/>
            <a:ext cx="4572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0" y="507989"/>
            <a:ext cx="1383765" cy="1355017"/>
            <a:chOff x="0" y="381001"/>
            <a:chExt cx="1037850" cy="1016288"/>
          </a:xfrm>
        </p:grpSpPr>
        <p:sp>
          <p:nvSpPr>
            <p:cNvPr id="82" name="Google Shape;82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3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ì ëª©ë§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slideLayout" Target="../slideLayouts/slideLayout12.xml"></Relationship><Relationship Id="rId1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.xml"></Relationship><Relationship Id="rId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0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0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0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0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image9.jpg"></Relationship><Relationship Id="rId5" Type="http://schemas.openxmlformats.org/officeDocument/2006/relationships/image" Target="../media/image14.jpg"></Relationship><Relationship Id="rId6" Type="http://schemas.openxmlformats.org/officeDocument/2006/relationships/image" Target="../media/image4.jpg"></Relationship><Relationship Id="rId7" Type="http://schemas.openxmlformats.org/officeDocument/2006/relationships/image" Target="../media/image3.jpg"></Relationship><Relationship Id="rId8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image12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19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image21.png"></Relationship><Relationship Id="rId4" Type="http://schemas.openxmlformats.org/officeDocument/2006/relationships/image" Target="../media/image25.png"></Relationship><Relationship Id="rId5" Type="http://schemas.openxmlformats.org/officeDocument/2006/relationships/image" Target="../media/image16.png"></Relationship><Relationship Id="rId6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image20.png"></Relationship><Relationship Id="rId4" Type="http://schemas.openxmlformats.org/officeDocument/2006/relationships/image" Target="../media/image24.png"></Relationship><Relationship Id="rId5" Type="http://schemas.openxmlformats.org/officeDocument/2006/relationships/image" Target="../media/image31.png"></Relationship><Relationship Id="rId6" Type="http://schemas.openxmlformats.org/officeDocument/2006/relationships/image" Target="../media/image18.png"></Relationship><Relationship Id="rId7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image22.png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45.png"></Relationship><Relationship Id="rId3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image23.png"></Relationship><Relationship Id="rId4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3" Type="http://schemas.openxmlformats.org/officeDocument/2006/relationships/image" Target="../media/image26.png"></Relationship><Relationship Id="rId4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3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4" Type="http://schemas.openxmlformats.org/officeDocument/2006/relationships/image" Target="../media/fImage9292209271371.png"></Relationship><Relationship Id="rId5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image32.png"></Relationship><Relationship Id="rId4" Type="http://schemas.openxmlformats.org/officeDocument/2006/relationships/slideLayout" Target="../slideLayouts/slideLayout14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notesSlide" Target="../notesSlides/notesSlide27.xml"></Relationship><Relationship Id="rId3" Type="http://schemas.openxmlformats.org/officeDocument/2006/relationships/image" Target="../media/image34.png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14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notesSlide" Target="../notesSlides/notesSlide28.xml"></Relationship><Relationship Id="rId3" Type="http://schemas.openxmlformats.org/officeDocument/2006/relationships/image" Target="../media/image27.png"></Relationship><Relationship Id="rId4" Type="http://schemas.openxmlformats.org/officeDocument/2006/relationships/image" Target="../media/image42.png"></Relationship><Relationship Id="rId5" Type="http://schemas.openxmlformats.org/officeDocument/2006/relationships/slideLayout" Target="../slideLayouts/slideLayout14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notesSlide" Target="../notesSlides/notesSlide29.xml"></Relationship><Relationship Id="rId3" Type="http://schemas.openxmlformats.org/officeDocument/2006/relationships/image" Target="../media/image35.png"></Relationship><Relationship Id="rId4" Type="http://schemas.openxmlformats.org/officeDocument/2006/relationships/image" Target="../media/image37.png"></Relationship><Relationship Id="rId5" Type="http://schemas.openxmlformats.org/officeDocument/2006/relationships/slideLayout" Target="../slideLayouts/slideLayout14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image17.png"></Relationship><Relationship Id="rId4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notesSlide" Target="../notesSlides/notesSlide30.xml"></Relationship><Relationship Id="rId3" Type="http://schemas.openxmlformats.org/officeDocument/2006/relationships/slideLayout" Target="../slideLayouts/slideLayout14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notesSlide" Target="../notesSlides/notesSlide31.xml"></Relationship><Relationship Id="rId3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notesSlide" Target="../notesSlides/notesSlide32.xml"></Relationship><Relationship Id="rId3" Type="http://schemas.openxmlformats.org/officeDocument/2006/relationships/image" Target="../media/image41.png"></Relationship><Relationship Id="rId4" Type="http://schemas.openxmlformats.org/officeDocument/2006/relationships/image" Target="../media/image43.png"></Relationship><Relationship Id="rId5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notesSlide" Target="../notesSlides/notesSlide33.xml"></Relationship><Relationship Id="rId3" Type="http://schemas.openxmlformats.org/officeDocument/2006/relationships/image" Target="../media/image50.jpg"></Relationship><Relationship Id="rId4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notesSlide" Target="../notesSlides/notesSlide34.xml"></Relationship><Relationship Id="rId3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notesSlide" Target="../notesSlides/notesSlide35.xml"></Relationship><Relationship Id="rId3" Type="http://schemas.openxmlformats.org/officeDocument/2006/relationships/image" Target="../media/image33.jpg"></Relationship><Relationship Id="rId4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notesSlide" Target="../notesSlides/notesSlide36.xml"></Relationship><Relationship Id="rId3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notesSlide" Target="../notesSlides/notesSlide37.xml"></Relationship><Relationship Id="rId3" Type="http://schemas.openxmlformats.org/officeDocument/2006/relationships/image" Target="../media/image44.gif"></Relationship><Relationship Id="rId4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notesSlide" Target="../notesSlides/notesSlide38.xml"></Relationship><Relationship Id="rId3" Type="http://schemas.openxmlformats.org/officeDocument/2006/relationships/image" Target="../media/image40.gif"></Relationship><Relationship Id="rId4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notesSlide" Target="../notesSlides/notesSlide39.xml"></Relationship><Relationship Id="rId3" Type="http://schemas.openxmlformats.org/officeDocument/2006/relationships/image" Target="../media/image46.gif"></Relationship><Relationship Id="rId4" Type="http://schemas.openxmlformats.org/officeDocument/2006/relationships/image" Target="../media/fImage1844218154874.png"></Relationship><Relationship Id="rId5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0" Type="http://schemas.openxmlformats.org/officeDocument/2006/relationships/image" Target="../media/image11.png"></Relationship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image15.jpg"></Relationship><Relationship Id="rId4" Type="http://schemas.openxmlformats.org/officeDocument/2006/relationships/image" Target="../media/image6.png"></Relationship><Relationship Id="rId9" Type="http://schemas.openxmlformats.org/officeDocument/2006/relationships/image" Target="../media/image16.png"></Relationship><Relationship Id="rId5" Type="http://schemas.openxmlformats.org/officeDocument/2006/relationships/image" Target="../media/image7.jpg"></Relationship><Relationship Id="rId6" Type="http://schemas.openxmlformats.org/officeDocument/2006/relationships/image" Target="../media/image5.jpg"></Relationship><Relationship Id="rId7" Type="http://schemas.openxmlformats.org/officeDocument/2006/relationships/image" Target="../media/image8.png"></Relationship><Relationship Id="rId8" Type="http://schemas.openxmlformats.org/officeDocument/2006/relationships/image" Target="../media/image1.png"></Relationship><Relationship Id="rId11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notesSlide" Target="../notesSlides/notesSlide40.xml"></Relationship><Relationship Id="rId3" Type="http://schemas.openxmlformats.org/officeDocument/2006/relationships/image" Target="../media/image38.png"></Relationship><Relationship Id="rId4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notesSlide" Target="../notesSlides/notesSlide41.xml"></Relationship><Relationship Id="rId3" Type="http://schemas.openxmlformats.org/officeDocument/2006/relationships/image" Target="../media/image36.jpg"></Relationship><Relationship Id="rId4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notesSlide" Target="../notesSlides/notesSlide42.xml"></Relationship><Relationship Id="rId3" Type="http://schemas.openxmlformats.org/officeDocument/2006/relationships/image" Target="../media/image49.png"></Relationship><Relationship Id="rId4" Type="http://schemas.openxmlformats.org/officeDocument/2006/relationships/slideLayout" Target="../slideLayouts/slideLayout1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notesSlide" Target="../notesSlides/notesSlide43.xml"></Relationship><Relationship Id="rId3" Type="http://schemas.openxmlformats.org/officeDocument/2006/relationships/image" Target="../media/image47.png"></Relationship><Relationship Id="rId4" Type="http://schemas.openxmlformats.org/officeDocument/2006/relationships/slideLayout" Target="../slideLayouts/slideLayout1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notesSlide" Target="../notesSlides/notesSlide44.xml"></Relationship><Relationship Id="rId3" Type="http://schemas.openxmlformats.org/officeDocument/2006/relationships/slideLayout" Target="../slideLayouts/slideLayout1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notesSlide" Target="../notesSlides/notesSlide45.xml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1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notesSlide" Target="../notesSlides/notesSlide46.xml"></Relationship><Relationship Id="rId3" Type="http://schemas.openxmlformats.org/officeDocument/2006/relationships/slideLayout" Target="../slideLayouts/slideLayout1.xm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image" Target="../media/fImage462276554807.png"></Relationship><Relationship Id="rId2" Type="http://schemas.openxmlformats.org/officeDocument/2006/relationships/video" Target="../media/media29511672.mp4"></Relationship><Relationship Id="rId3" Type="http://schemas.microsoft.com/office/2007/relationships/media" Target="../media/media29511672.mp4"></Relationship><Relationship Id="rId4" Type="http://schemas.openxmlformats.org/officeDocument/2006/relationships/slideLayout" Target="../slideLayouts/slideLayout6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10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image13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13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>
            <a:spLocks/>
          </p:cNvSpPr>
          <p:nvPr/>
        </p:nvSpPr>
        <p:spPr>
          <a:xfrm rot="0">
            <a:off x="2360930" y="1343660"/>
            <a:ext cx="7476490" cy="19812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800" cap="none" i="1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이미지 분석을 활용한 </a:t>
            </a:r>
            <a:endParaRPr lang="ko-KR" altLang="en-US" sz="4800" cap="none" i="1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800" cap="none" i="1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영상 얼굴 인식 </a:t>
            </a:r>
            <a:endParaRPr lang="ko-KR" altLang="en-US" sz="4800" cap="none" i="1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22" name="Google Shape;122;p18"/>
          <p:cNvSpPr txBox="1">
            <a:spLocks/>
          </p:cNvSpPr>
          <p:nvPr/>
        </p:nvSpPr>
        <p:spPr>
          <a:xfrm>
            <a:off x="4649470" y="4989830"/>
            <a:ext cx="1447800" cy="4806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팀</a:t>
            </a:r>
            <a:r>
              <a:rPr lang="ko-KR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원</a:t>
            </a:r>
            <a:r>
              <a:rPr lang="en-US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 : </a:t>
            </a:r>
            <a:r>
              <a:rPr lang="ko-KR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이경훈</a:t>
            </a: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123" name="Google Shape;123;p18"/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834255" y="3660140"/>
            <a:ext cx="995680" cy="1199515"/>
          </a:xfrm>
          <a:prstGeom prst="rect"/>
          <a:noFill/>
          <a:ln w="0">
            <a:noFill/>
            <a:prstDash/>
          </a:ln>
        </p:spPr>
      </p:pic>
      <p:pic>
        <p:nvPicPr>
          <p:cNvPr id="124" name="Google Shape;124;p18"/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633845" y="3661410"/>
            <a:ext cx="968375" cy="1217295"/>
          </a:xfrm>
          <a:prstGeom prst="rect"/>
          <a:noFill/>
          <a:ln w="0">
            <a:noFill/>
            <a:prstDash/>
          </a:ln>
        </p:spPr>
      </p:pic>
      <p:pic>
        <p:nvPicPr>
          <p:cNvPr id="126" name="Google Shape;126;p18"/>
          <p:cNvPicPr preferRelativeResize="0">
            <a:picLocks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65" t="10214" r="19946" b="24825"/>
          <a:stretch>
            <a:fillRect/>
          </a:stretch>
        </p:blipFill>
        <p:spPr>
          <a:xfrm rot="0">
            <a:off x="8458200" y="3669030"/>
            <a:ext cx="983615" cy="1209675"/>
          </a:xfrm>
          <a:prstGeom prst="rect"/>
          <a:noFill/>
          <a:ln w="0">
            <a:noFill/>
            <a:prstDash/>
          </a:ln>
        </p:spPr>
      </p:pic>
      <p:sp>
        <p:nvSpPr>
          <p:cNvPr id="128" name="Google Shape;128;p18"/>
          <p:cNvSpPr txBox="1">
            <a:spLocks/>
          </p:cNvSpPr>
          <p:nvPr/>
        </p:nvSpPr>
        <p:spPr>
          <a:xfrm rot="0">
            <a:off x="6404610" y="4994910"/>
            <a:ext cx="1445895" cy="47879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팀원 : 전우석</a:t>
            </a: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29" name="Google Shape;129;p18"/>
          <p:cNvSpPr txBox="1">
            <a:spLocks/>
          </p:cNvSpPr>
          <p:nvPr/>
        </p:nvSpPr>
        <p:spPr>
          <a:xfrm rot="0">
            <a:off x="8238490" y="4986020"/>
            <a:ext cx="1445895" cy="47879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팀원 : 한남규</a:t>
            </a: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30" name="도형 1"/>
          <p:cNvSpPr>
            <a:spLocks/>
          </p:cNvSpPr>
          <p:nvPr/>
        </p:nvSpPr>
        <p:spPr>
          <a:xfrm rot="0">
            <a:off x="4956175" y="3677285"/>
            <a:ext cx="720090" cy="857250"/>
          </a:xfrm>
          <a:prstGeom prst="rect"/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2" name="도형 9"/>
          <p:cNvSpPr>
            <a:spLocks/>
          </p:cNvSpPr>
          <p:nvPr/>
        </p:nvSpPr>
        <p:spPr>
          <a:xfrm rot="0">
            <a:off x="6752590" y="3676650"/>
            <a:ext cx="719455" cy="856615"/>
          </a:xfrm>
          <a:prstGeom prst="rect"/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3" name="도형 10"/>
          <p:cNvSpPr>
            <a:spLocks/>
          </p:cNvSpPr>
          <p:nvPr/>
        </p:nvSpPr>
        <p:spPr>
          <a:xfrm rot="0">
            <a:off x="8592185" y="3676650"/>
            <a:ext cx="719455" cy="856615"/>
          </a:xfrm>
          <a:prstGeom prst="rect"/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4" name="도형 3"/>
          <p:cNvSpPr>
            <a:spLocks/>
          </p:cNvSpPr>
          <p:nvPr/>
        </p:nvSpPr>
        <p:spPr>
          <a:xfrm rot="0">
            <a:off x="2354580" y="584835"/>
            <a:ext cx="7476490" cy="19812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800" cap="none" i="1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135" name="그림 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21025" y="3659505"/>
            <a:ext cx="970280" cy="1198880"/>
          </a:xfrm>
          <a:prstGeom prst="rect"/>
          <a:noFill/>
          <a:ln w="0">
            <a:noFill/>
            <a:prstDash/>
          </a:ln>
        </p:spPr>
      </p:pic>
      <p:sp>
        <p:nvSpPr>
          <p:cNvPr id="136" name="텍스트 상자 2"/>
          <p:cNvSpPr txBox="1">
            <a:spLocks/>
          </p:cNvSpPr>
          <p:nvPr/>
        </p:nvSpPr>
        <p:spPr>
          <a:xfrm>
            <a:off x="2892425" y="4992370"/>
            <a:ext cx="1447800" cy="4806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팀</a:t>
            </a:r>
            <a:r>
              <a:rPr lang="ko-KR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장</a:t>
            </a:r>
            <a:r>
              <a:rPr lang="en-US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 : </a:t>
            </a:r>
            <a:r>
              <a:rPr lang="ko-KR" sz="1400" cap="none" i="0" b="1" strike="noStrike">
                <a:solidFill>
                  <a:srgbClr val="5793E3"/>
                </a:solidFill>
                <a:latin typeface="Malgun Gothic" charset="0"/>
                <a:ea typeface="Malgun Gothic" charset="0"/>
                <a:cs typeface="Malgun Gothic" charset="0"/>
              </a:rPr>
              <a:t>김민종</a:t>
            </a: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ctr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5793E3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37" name="도형 3"/>
          <p:cNvSpPr>
            <a:spLocks/>
          </p:cNvSpPr>
          <p:nvPr/>
        </p:nvSpPr>
        <p:spPr>
          <a:xfrm rot="0">
            <a:off x="3245485" y="3676650"/>
            <a:ext cx="720090" cy="857250"/>
          </a:xfrm>
          <a:prstGeom prst="rect"/>
          <a:noFill/>
          <a:ln w="38100" cap="flat" cmpd="sng">
            <a:solidFill>
              <a:srgbClr val="36B7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/>
          <p:nvPr/>
        </p:nvSpPr>
        <p:spPr>
          <a:xfrm>
            <a:off x="1953895" y="273050"/>
            <a:ext cx="600011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데이터셋 - Selenium 이미지 크롤링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10970" l="50291" r="883" t="7283"/>
          <a:stretch/>
        </p:blipFill>
        <p:spPr>
          <a:xfrm>
            <a:off x="1920240" y="1463040"/>
            <a:ext cx="914400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1934845" y="2323465"/>
            <a:ext cx="9079230" cy="343725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도형 1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66" name="도형 1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데이터셋 - Selenium 이미지 크롤링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 rotWithShape="1">
          <a:blip r:embed="rId3">
            <a:alphaModFix/>
          </a:blip>
          <a:srcRect b="13281" l="50379" r="1138" t="7284"/>
          <a:stretch/>
        </p:blipFill>
        <p:spPr>
          <a:xfrm>
            <a:off x="1920240" y="1463040"/>
            <a:ext cx="914400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/>
          <p:nvPr/>
        </p:nvSpPr>
        <p:spPr>
          <a:xfrm>
            <a:off x="1975485" y="2047240"/>
            <a:ext cx="911225" cy="97218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5208905" y="3125470"/>
            <a:ext cx="2642235" cy="26346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27"/>
          <p:cNvCxnSpPr/>
          <p:nvPr/>
        </p:nvCxnSpPr>
        <p:spPr>
          <a:xfrm flipH="1" rot="10800000">
            <a:off x="2702560" y="1310005"/>
            <a:ext cx="1167130" cy="81915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p27"/>
          <p:cNvSpPr txBox="1"/>
          <p:nvPr/>
        </p:nvSpPr>
        <p:spPr>
          <a:xfrm>
            <a:off x="3869055" y="995045"/>
            <a:ext cx="1831975" cy="3784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Click()</a:t>
            </a:r>
            <a:endParaRPr b="1" i="0" sz="15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도형 2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81" name="도형 2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데이터셋 - Selenium 이미지 크롤링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1493520" y="1127760"/>
            <a:ext cx="11187430" cy="644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google_crawling(find_namelist):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range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last_height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driver.execute_script(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"return document.body.scrollHeight"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while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driver.execute_script(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"window.scrollTo(0, document.body.scrollHeight);"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 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time.sleep(SCROLL_PAUSE_TIME)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new_height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driver.execute_script(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"return document.body.scrollHeight"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new_height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last_height: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try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    driver.find_element_by_css_selector(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".mye4qd"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).click()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    break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last_height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new_height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images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driver.find_elements_by_css_selector(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".rg_i.Q4LuWd"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count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300" u="none" cap="none" strike="noStrike">
              <a:solidFill>
                <a:srgbClr val="308CE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image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images: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try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image.click()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time.sleep(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imgUrl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driver.find_element_by_xpath(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   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'/html/body/div[2]/c-wiz/div[3]/... /div[1]/div/div[2]/a/img'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).get_attribute(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"src"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urllib.request.urlretrieve(imgUrl, path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str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(count)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".jpg"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count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count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300" u="none" cap="none" strike="noStrike">
              <a:solidFill>
                <a:srgbClr val="308CE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1781175" y="1461770"/>
            <a:ext cx="7595870" cy="52120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도형 2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3" name="도형 2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_3 데이터셋 - OpenCV_HaarCascade.xml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645920" y="1280160"/>
            <a:ext cx="11914505" cy="5316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xml_path1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"C:\Anaconda3\Lib\site-packages\cv2\data\haarcascade_frontalface_default.xml"</a:t>
            </a:r>
            <a:endParaRPr b="1" i="0" sz="1300" u="none" cap="none" strike="noStrike">
              <a:solidFill>
                <a:srgbClr val="99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face_classifier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cv2.CascadeClassifier(xml_path1)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face_extractor(img):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gray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cv2.cvtColor(img,cv2.COLOR_BGR2GRAY)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	faces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face_classifier.detectMultiScale(gray,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1.3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None</a:t>
            </a:r>
            <a:endParaRPr b="1" i="0" sz="1300" u="none" cap="none" strike="noStrike">
              <a:solidFill>
                <a:srgbClr val="0099CC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cntt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b="1" i="0" sz="1300" u="none" cap="none" strike="noStrike">
              <a:solidFill>
                <a:srgbClr val="308CE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(x,y,w,h)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faces: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		cropped_face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img[y:y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h, x:x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w]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	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cropped_face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count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300" u="none" cap="none" strike="noStrike">
              <a:solidFill>
                <a:srgbClr val="308CE5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image_path1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"./Common_data/image_naver/1/"</a:t>
            </a:r>
            <a:endParaRPr b="1" i="0" sz="1300" u="none" cap="none" strike="noStrike">
              <a:solidFill>
                <a:srgbClr val="99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range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1000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img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cv2.imread(image_path1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str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(i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".jpg"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face_extractor(img)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is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None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face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cv2.resize(face_extractor(img),(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face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cv2.cvtColor(face, cv2.COLOR_BGR2GRAY) 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file_name_path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'./Common_data/image_all/1/'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str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(count)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'.jpg'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cv2.imwrite(file_name_path,face)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count +=1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750060" y="1828165"/>
            <a:ext cx="4910455" cy="207200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750060" y="4615180"/>
            <a:ext cx="6029325" cy="184277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도형 2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06" name="도형 2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/>
          <p:nvPr/>
        </p:nvSpPr>
        <p:spPr>
          <a:xfrm>
            <a:off x="972820" y="981075"/>
            <a:ext cx="86360" cy="75565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_3 데이터셋 - OpenCV_HaarCascade.xml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24739" l="5089" r="64685" t="17090"/>
          <a:stretch/>
        </p:blipFill>
        <p:spPr>
          <a:xfrm>
            <a:off x="1371600" y="1905000"/>
            <a:ext cx="4572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4">
            <a:alphaModFix/>
          </a:blip>
          <a:srcRect b="23960" l="4696" r="64722" t="18051"/>
          <a:stretch/>
        </p:blipFill>
        <p:spPr>
          <a:xfrm>
            <a:off x="6854825" y="1905000"/>
            <a:ext cx="45720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0"/>
          <p:cNvCxnSpPr/>
          <p:nvPr/>
        </p:nvCxnSpPr>
        <p:spPr>
          <a:xfrm>
            <a:off x="6022975" y="3490595"/>
            <a:ext cx="75628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30"/>
          <p:cNvSpPr txBox="1"/>
          <p:nvPr/>
        </p:nvSpPr>
        <p:spPr>
          <a:xfrm>
            <a:off x="2413635" y="5012690"/>
            <a:ext cx="2487295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: 1000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   글 : </a:t>
            </a:r>
            <a:r>
              <a:rPr b="1" i="0" lang="en-US" sz="2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613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8288020" y="5012690"/>
            <a:ext cx="2487295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합 : 480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8855" y="2677160"/>
            <a:ext cx="643890" cy="64325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도형 2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22" name="도형 2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/>
          <p:nvPr/>
        </p:nvSpPr>
        <p:spPr>
          <a:xfrm>
            <a:off x="972820" y="981075"/>
            <a:ext cx="86360" cy="75565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1953895" y="273050"/>
            <a:ext cx="8856980" cy="8083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_4 데이터셋(배수지, 남주혁, 하선호, 강한나)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 rotWithShape="1">
          <a:blip r:embed="rId3">
            <a:alphaModFix/>
          </a:blip>
          <a:srcRect b="27687" l="6574" r="79253" t="17765"/>
          <a:stretch/>
        </p:blipFill>
        <p:spPr>
          <a:xfrm>
            <a:off x="1123950" y="2182495"/>
            <a:ext cx="2051050" cy="22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 rotWithShape="1">
          <a:blip r:embed="rId4">
            <a:alphaModFix/>
          </a:blip>
          <a:srcRect b="26754" l="6147" r="78955" t="18024"/>
          <a:stretch/>
        </p:blipFill>
        <p:spPr>
          <a:xfrm>
            <a:off x="3662680" y="2182495"/>
            <a:ext cx="2129155" cy="22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 rotWithShape="1">
          <a:blip r:embed="rId5">
            <a:alphaModFix/>
          </a:blip>
          <a:srcRect b="24207" l="6470" r="77568" t="18495"/>
          <a:stretch/>
        </p:blipFill>
        <p:spPr>
          <a:xfrm>
            <a:off x="6450965" y="2182495"/>
            <a:ext cx="2198370" cy="221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 rotWithShape="1">
          <a:blip r:embed="rId6">
            <a:alphaModFix/>
          </a:blip>
          <a:srcRect b="29007" l="5981" r="79320" t="18217"/>
          <a:stretch/>
        </p:blipFill>
        <p:spPr>
          <a:xfrm>
            <a:off x="9159875" y="2098675"/>
            <a:ext cx="2198370" cy="221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5386705" y="5461000"/>
            <a:ext cx="1851660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1570장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1661795" y="4678045"/>
            <a:ext cx="1851660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배수지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4274820" y="4678045"/>
            <a:ext cx="1851660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남주혁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7102475" y="4601845"/>
            <a:ext cx="1851660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하선호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9930130" y="4601845"/>
            <a:ext cx="1851660" cy="127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강한나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도형 2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41" name="도형 2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/>
          <p:nvPr/>
        </p:nvSpPr>
        <p:spPr>
          <a:xfrm>
            <a:off x="110490" y="402590"/>
            <a:ext cx="120459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1953895" y="273050"/>
            <a:ext cx="8856980" cy="8083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_5 데이터셋 - ImageGenerator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4885055" y="5253990"/>
            <a:ext cx="1852295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22,996장</a:t>
            </a:r>
            <a:endParaRPr b="1" i="0" sz="2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1656715" y="2286000"/>
            <a:ext cx="4572635" cy="2200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train_datagen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ImageDataGenerator(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rescale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255.0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rotation_range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width_shift_range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height_shift_range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brightness_range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1.0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zoom_range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horizontal_flip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fill_mode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'nearest'</a:t>
            </a:r>
            <a:endParaRPr b="1" i="0" sz="1300" u="none" cap="none" strike="noStrike">
              <a:solidFill>
                <a:srgbClr val="99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br>
              <a:rPr b="1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b="1891" l="10781" r="2457" t="13038"/>
          <a:stretch/>
        </p:blipFill>
        <p:spPr>
          <a:xfrm>
            <a:off x="6538595" y="1971675"/>
            <a:ext cx="4774565" cy="2534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32"/>
          <p:cNvCxnSpPr/>
          <p:nvPr/>
        </p:nvCxnSpPr>
        <p:spPr>
          <a:xfrm>
            <a:off x="5330825" y="3144520"/>
            <a:ext cx="966470" cy="63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4" name="도형 3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55" name="도형 3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모델 구성 - Conv2D (배수지, 남주혁)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1645920" y="1828800"/>
            <a:ext cx="6474460" cy="445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Sequential()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model.add(Conv2D(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64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input_shape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model.add(MaxPooling2D())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model.add(Conv2D(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64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padding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"same"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model.add(MaxPooling2D())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model.add(Conv2D(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128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padding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"same"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model.add(MaxPooling2D())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model.add(Conv2D(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256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padding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"same"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model.add(MaxPooling2D())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model.add(Flatten())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model.add(Dropout(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0.5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model.add(Dense(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512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model.add(Dense(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'sigmoid'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도형 3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66" name="도형 3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 0"/>
          <p:cNvSpPr>
            <a:spLocks/>
          </p:cNvSpPr>
          <p:nvPr/>
        </p:nvSpPr>
        <p:spPr>
          <a:xfrm rot="0">
            <a:off x="110490" y="402590"/>
            <a:ext cx="1204595" cy="308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rPr>
              <a:t>PPTBIZCAM</a:t>
            </a:r>
            <a:endParaRPr lang="ko-KR" altLang="en-US" sz="1400" cap="none" i="0" b="1" strike="noStrike">
              <a:solidFill>
                <a:srgbClr val="FFFFF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363" name="Rect 0"/>
          <p:cNvSpPr>
            <a:spLocks/>
          </p:cNvSpPr>
          <p:nvPr/>
        </p:nvSpPr>
        <p:spPr>
          <a:xfrm>
            <a:off x="1953895" y="273050"/>
            <a:ext cx="8856980" cy="8083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모델 구성 - Conv2D (배수지, 남주혁)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373" name="그룹 9"/>
          <p:cNvGrpSpPr/>
          <p:nvPr/>
        </p:nvGrpSpPr>
        <p:grpSpPr>
          <a:xfrm rot="0">
            <a:off x="1494155" y="1207770"/>
            <a:ext cx="10516870" cy="5386070"/>
            <a:chOff x="1494155" y="1207770"/>
            <a:chExt cx="10516870" cy="5386070"/>
          </a:xfrm>
        </p:grpSpPr>
        <p:pic>
          <p:nvPicPr>
            <p:cNvPr id="374" name="그림 2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2" t="11895" r="9628" b="8580"/>
            <a:stretch>
              <a:fillRect/>
            </a:stretch>
          </p:blipFill>
          <p:spPr>
            <a:xfrm rot="0">
              <a:off x="1494155" y="1223645"/>
              <a:ext cx="10516235" cy="5370195"/>
            </a:xfrm>
            <a:prstGeom prst="rect"/>
            <a:noFill/>
            <a:ln w="0">
              <a:noFill/>
              <a:prstDash/>
            </a:ln>
          </p:spPr>
        </p:pic>
        <p:sp>
          <p:nvSpPr>
            <p:cNvPr id="375" name="도형 3"/>
            <p:cNvSpPr>
              <a:spLocks/>
            </p:cNvSpPr>
            <p:nvPr/>
          </p:nvSpPr>
          <p:spPr>
            <a:xfrm rot="0">
              <a:off x="4370705" y="1207770"/>
              <a:ext cx="942340" cy="10039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6" name="도형 4"/>
            <p:cNvSpPr>
              <a:spLocks/>
            </p:cNvSpPr>
            <p:nvPr/>
          </p:nvSpPr>
          <p:spPr>
            <a:xfrm rot="0">
              <a:off x="10091420" y="2291715"/>
              <a:ext cx="942340" cy="10039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7" name="도형 5"/>
            <p:cNvSpPr>
              <a:spLocks/>
            </p:cNvSpPr>
            <p:nvPr/>
          </p:nvSpPr>
          <p:spPr>
            <a:xfrm rot="0">
              <a:off x="11068685" y="2291715"/>
              <a:ext cx="942340" cy="10039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8" name="도형 6"/>
            <p:cNvSpPr>
              <a:spLocks/>
            </p:cNvSpPr>
            <p:nvPr/>
          </p:nvSpPr>
          <p:spPr>
            <a:xfrm rot="0">
              <a:off x="2422525" y="5513705"/>
              <a:ext cx="942340" cy="10039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79" name="도형 7"/>
            <p:cNvSpPr>
              <a:spLocks/>
            </p:cNvSpPr>
            <p:nvPr/>
          </p:nvSpPr>
          <p:spPr>
            <a:xfrm rot="0">
              <a:off x="5312410" y="5513705"/>
              <a:ext cx="942340" cy="100393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380" name="텍스트 상자 8"/>
            <p:cNvSpPr txBox="1">
              <a:spLocks/>
            </p:cNvSpPr>
            <p:nvPr/>
          </p:nvSpPr>
          <p:spPr>
            <a:xfrm rot="0">
              <a:off x="7676515" y="5558155"/>
              <a:ext cx="3491230" cy="93218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91440" rIns="91440" bIns="91440" numCol="1" vert="horz" anchor="t">
              <a:noAutofit/>
            </a:bodyPr>
            <a:lstStyle/>
            <a:p>
              <a:pPr marL="63500" marR="63500" indent="0" rtl="0" algn="l" latinLnBrk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000000"/>
                  </a:solidFill>
                  <a:latin typeface="Malgun Gothic" charset="0"/>
                  <a:ea typeface="Malgun Gothic" charset="0"/>
                  <a:cs typeface="Malgun Gothic" charset="0"/>
                </a:rPr>
                <a:t># loss :  0.16911339730024338</a:t>
              </a:r>
              <a:endParaRPr lang="ko-KR" altLang="en-US" sz="16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63500" marR="63500" indent="0" rtl="0" algn="l" latinLnBrk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000000"/>
                  </a:solidFill>
                  <a:latin typeface="Malgun Gothic" charset="0"/>
                  <a:ea typeface="Malgun Gothic" charset="0"/>
                  <a:cs typeface="Malgun Gothic" charset="0"/>
                </a:rPr>
                <a:t># acc :  0.9234999761581421</a:t>
              </a:r>
              <a:endParaRPr lang="ko-KR" altLang="en-US" sz="16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sp>
        <p:nvSpPr>
          <p:cNvPr id="381" name="도형 3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82" name="도형 3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/>
          <p:nvPr/>
        </p:nvSpPr>
        <p:spPr>
          <a:xfrm>
            <a:off x="1953895" y="273050"/>
            <a:ext cx="9823450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모델 구성 - InceptionResNetV2 (배수지, 남주혁)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1645920" y="2133600"/>
            <a:ext cx="6679565" cy="445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inceptionResNetV2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InceptionResNetV2(include_top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False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input_shape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(xy_train[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].shape[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], xy_train[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].shape[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], xy_train[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].shape[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inceptionResNetV2.trainable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False</a:t>
            </a:r>
            <a:endParaRPr b="1" i="0" sz="1300" u="none" cap="none" strike="noStrike">
              <a:solidFill>
                <a:srgbClr val="0099CC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Sequential()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model.add(inceptionResNetV2)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model.add(Flatten())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model.add(Dense(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64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kernel_initializer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'he_normal'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                   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model.add(Dense(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128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kernel_initializer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'he_normal'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                            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model.add(Dense(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activation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'sigmoid'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도형 3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85" name="도형 3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110490" y="402590"/>
            <a:ext cx="120459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FFFFF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1953895" y="273050"/>
            <a:ext cx="4713605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9"/>
          <p:cNvGrpSpPr/>
          <p:nvPr/>
        </p:nvGrpSpPr>
        <p:grpSpPr>
          <a:xfrm>
            <a:off x="1673860" y="1673860"/>
            <a:ext cx="4426585" cy="553085"/>
            <a:chOff x="1673860" y="1673860"/>
            <a:chExt cx="4426585" cy="553085"/>
          </a:xfrm>
        </p:grpSpPr>
        <p:sp>
          <p:nvSpPr>
            <p:cNvPr id="138" name="Google Shape;138;p19"/>
            <p:cNvSpPr>
              <a:spLocks/>
            </p:cNvSpPr>
            <p:nvPr/>
          </p:nvSpPr>
          <p:spPr>
            <a:xfrm rot="0">
              <a:off x="1745615" y="1673860"/>
              <a:ext cx="4355465" cy="55372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39" name="Google Shape;139;p19"/>
            <p:cNvSpPr>
              <a:spLocks/>
            </p:cNvSpPr>
            <p:nvPr/>
          </p:nvSpPr>
          <p:spPr>
            <a:xfrm rot="-5400000" flipH="1">
              <a:off x="1728470" y="1619250"/>
              <a:ext cx="553720" cy="66294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40" name="Google Shape;140;p19"/>
            <p:cNvSpPr>
              <a:spLocks/>
            </p:cNvSpPr>
            <p:nvPr/>
          </p:nvSpPr>
          <p:spPr>
            <a:xfrm rot="0">
              <a:off x="2580005" y="1697355"/>
              <a:ext cx="3277235" cy="4146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기획 의도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41" name="Google Shape;141;p19"/>
            <p:cNvSpPr>
              <a:spLocks/>
            </p:cNvSpPr>
            <p:nvPr/>
          </p:nvSpPr>
          <p:spPr>
            <a:xfrm rot="0">
              <a:off x="1859280" y="1766570"/>
              <a:ext cx="398145" cy="364490"/>
            </a:xfrm>
            <a:prstGeom prst="rect"/>
            <a:noFill/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1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1666875" y="2562225"/>
            <a:ext cx="4426585" cy="553085"/>
            <a:chOff x="1666875" y="2562225"/>
            <a:chExt cx="4426585" cy="553085"/>
          </a:xfrm>
        </p:grpSpPr>
        <p:sp>
          <p:nvSpPr>
            <p:cNvPr id="143" name="Google Shape;143;p19"/>
            <p:cNvSpPr>
              <a:spLocks/>
            </p:cNvSpPr>
            <p:nvPr/>
          </p:nvSpPr>
          <p:spPr>
            <a:xfrm rot="0">
              <a:off x="1738630" y="2562225"/>
              <a:ext cx="4355465" cy="55372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44" name="Google Shape;144;p19"/>
            <p:cNvSpPr>
              <a:spLocks/>
            </p:cNvSpPr>
            <p:nvPr/>
          </p:nvSpPr>
          <p:spPr>
            <a:xfrm rot="-5400000" flipH="1">
              <a:off x="1721485" y="2507615"/>
              <a:ext cx="553720" cy="66294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45" name="Google Shape;145;p19"/>
            <p:cNvSpPr>
              <a:spLocks/>
            </p:cNvSpPr>
            <p:nvPr/>
          </p:nvSpPr>
          <p:spPr>
            <a:xfrm rot="0">
              <a:off x="2573020" y="2585720"/>
              <a:ext cx="3277235" cy="4146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사용 기술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46" name="Google Shape;146;p19"/>
            <p:cNvSpPr>
              <a:spLocks/>
            </p:cNvSpPr>
            <p:nvPr/>
          </p:nvSpPr>
          <p:spPr>
            <a:xfrm rot="0">
              <a:off x="1853565" y="2663825"/>
              <a:ext cx="369570" cy="339725"/>
            </a:xfrm>
            <a:prstGeom prst="rect"/>
            <a:noFill/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2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1666875" y="4308475"/>
            <a:ext cx="4426585" cy="553085"/>
            <a:chOff x="1666875" y="4308475"/>
            <a:chExt cx="4426585" cy="553085"/>
          </a:xfrm>
        </p:grpSpPr>
        <p:sp>
          <p:nvSpPr>
            <p:cNvPr id="148" name="Google Shape;148;p19"/>
            <p:cNvSpPr>
              <a:spLocks/>
            </p:cNvSpPr>
            <p:nvPr/>
          </p:nvSpPr>
          <p:spPr>
            <a:xfrm rot="0">
              <a:off x="1738630" y="4308475"/>
              <a:ext cx="4355465" cy="55372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49" name="Google Shape;149;p19"/>
            <p:cNvSpPr>
              <a:spLocks/>
            </p:cNvSpPr>
            <p:nvPr/>
          </p:nvSpPr>
          <p:spPr>
            <a:xfrm rot="-5400000" flipH="1">
              <a:off x="1721485" y="4253865"/>
              <a:ext cx="553720" cy="66294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50" name="Google Shape;150;p19"/>
            <p:cNvSpPr>
              <a:spLocks/>
            </p:cNvSpPr>
            <p:nvPr/>
          </p:nvSpPr>
          <p:spPr>
            <a:xfrm rot="0">
              <a:off x="2583180" y="4326255"/>
              <a:ext cx="3277235" cy="41465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협업 도구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51" name="Google Shape;151;p19"/>
            <p:cNvSpPr>
              <a:spLocks/>
            </p:cNvSpPr>
            <p:nvPr/>
          </p:nvSpPr>
          <p:spPr>
            <a:xfrm rot="0">
              <a:off x="1853565" y="4392295"/>
              <a:ext cx="352425" cy="339725"/>
            </a:xfrm>
            <a:prstGeom prst="rect"/>
            <a:noFill/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4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52" name="Google Shape;152;p19"/>
          <p:cNvGrpSpPr/>
          <p:nvPr/>
        </p:nvGrpSpPr>
        <p:grpSpPr>
          <a:xfrm>
            <a:off x="1666875" y="5140325"/>
            <a:ext cx="4427220" cy="553720"/>
            <a:chOff x="1666875" y="5140325"/>
            <a:chExt cx="4427220" cy="553720"/>
          </a:xfrm>
        </p:grpSpPr>
        <p:sp>
          <p:nvSpPr>
            <p:cNvPr id="153" name="Google Shape;153;p19"/>
            <p:cNvSpPr>
              <a:spLocks/>
            </p:cNvSpPr>
            <p:nvPr/>
          </p:nvSpPr>
          <p:spPr>
            <a:xfrm rot="0">
              <a:off x="1738630" y="5140325"/>
              <a:ext cx="4356100" cy="5543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54" name="Google Shape;154;p19"/>
            <p:cNvSpPr>
              <a:spLocks/>
            </p:cNvSpPr>
            <p:nvPr/>
          </p:nvSpPr>
          <p:spPr>
            <a:xfrm rot="-5400000" flipH="1">
              <a:off x="1721485" y="5085715"/>
              <a:ext cx="554355" cy="663575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55" name="Google Shape;155;p19"/>
            <p:cNvSpPr>
              <a:spLocks/>
            </p:cNvSpPr>
            <p:nvPr/>
          </p:nvSpPr>
          <p:spPr>
            <a:xfrm rot="0">
              <a:off x="2573020" y="5163820"/>
              <a:ext cx="3277870" cy="41529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데이터셋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56" name="Google Shape;156;p19"/>
            <p:cNvSpPr>
              <a:spLocks/>
            </p:cNvSpPr>
            <p:nvPr/>
          </p:nvSpPr>
          <p:spPr>
            <a:xfrm rot="0">
              <a:off x="1852295" y="5241290"/>
              <a:ext cx="431800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5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6460490" y="2891790"/>
            <a:ext cx="4426585" cy="553720"/>
            <a:chOff x="6460490" y="2891790"/>
            <a:chExt cx="4426585" cy="553720"/>
          </a:xfrm>
        </p:grpSpPr>
        <p:sp>
          <p:nvSpPr>
            <p:cNvPr id="158" name="Google Shape;158;p19"/>
            <p:cNvSpPr>
              <a:spLocks/>
            </p:cNvSpPr>
            <p:nvPr/>
          </p:nvSpPr>
          <p:spPr>
            <a:xfrm rot="0">
              <a:off x="6531610" y="2891790"/>
              <a:ext cx="4356100" cy="5543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59" name="Google Shape;159;p19"/>
            <p:cNvSpPr>
              <a:spLocks/>
            </p:cNvSpPr>
            <p:nvPr/>
          </p:nvSpPr>
          <p:spPr>
            <a:xfrm rot="-5400000" flipH="1">
              <a:off x="6515100" y="2837180"/>
              <a:ext cx="554355" cy="663575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60" name="Google Shape;160;p19"/>
            <p:cNvSpPr>
              <a:spLocks/>
            </p:cNvSpPr>
            <p:nvPr/>
          </p:nvSpPr>
          <p:spPr>
            <a:xfrm rot="0">
              <a:off x="6647180" y="2993390"/>
              <a:ext cx="384810" cy="339725"/>
            </a:xfrm>
            <a:prstGeom prst="rect"/>
            <a:noFill/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7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6458585" y="2009140"/>
            <a:ext cx="4426585" cy="553720"/>
            <a:chOff x="6458585" y="2009140"/>
            <a:chExt cx="4426585" cy="553720"/>
          </a:xfrm>
        </p:grpSpPr>
        <p:sp>
          <p:nvSpPr>
            <p:cNvPr id="162" name="Google Shape;162;p19"/>
            <p:cNvSpPr>
              <a:spLocks/>
            </p:cNvSpPr>
            <p:nvPr/>
          </p:nvSpPr>
          <p:spPr>
            <a:xfrm rot="0">
              <a:off x="6529705" y="2009140"/>
              <a:ext cx="4356100" cy="5543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63" name="Google Shape;163;p19"/>
            <p:cNvSpPr>
              <a:spLocks/>
            </p:cNvSpPr>
            <p:nvPr/>
          </p:nvSpPr>
          <p:spPr>
            <a:xfrm rot="-5400000" flipH="1">
              <a:off x="6513195" y="1954530"/>
              <a:ext cx="554355" cy="663575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64" name="Google Shape;164;p19"/>
            <p:cNvSpPr>
              <a:spLocks/>
            </p:cNvSpPr>
            <p:nvPr/>
          </p:nvSpPr>
          <p:spPr>
            <a:xfrm rot="0">
              <a:off x="7364095" y="2032000"/>
              <a:ext cx="3277870" cy="41529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모델 구성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65" name="Google Shape;165;p19"/>
            <p:cNvSpPr>
              <a:spLocks/>
            </p:cNvSpPr>
            <p:nvPr/>
          </p:nvSpPr>
          <p:spPr>
            <a:xfrm rot="0">
              <a:off x="6644005" y="2110105"/>
              <a:ext cx="353695" cy="33972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6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66" name="Google Shape;166;p19"/>
          <p:cNvGrpSpPr/>
          <p:nvPr/>
        </p:nvGrpSpPr>
        <p:grpSpPr>
          <a:xfrm>
            <a:off x="6428105" y="3778250"/>
            <a:ext cx="4426585" cy="564515"/>
            <a:chOff x="6428105" y="3778250"/>
            <a:chExt cx="4426585" cy="564515"/>
          </a:xfrm>
        </p:grpSpPr>
        <p:sp>
          <p:nvSpPr>
            <p:cNvPr id="167" name="Google Shape;167;p19"/>
            <p:cNvSpPr>
              <a:spLocks/>
            </p:cNvSpPr>
            <p:nvPr/>
          </p:nvSpPr>
          <p:spPr>
            <a:xfrm rot="0">
              <a:off x="6499225" y="3789045"/>
              <a:ext cx="4356100" cy="5543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68" name="Google Shape;168;p19"/>
            <p:cNvSpPr>
              <a:spLocks/>
            </p:cNvSpPr>
            <p:nvPr/>
          </p:nvSpPr>
          <p:spPr>
            <a:xfrm rot="-5400000" flipH="1">
              <a:off x="6482715" y="3734435"/>
              <a:ext cx="554355" cy="663575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69" name="Google Shape;169;p19"/>
            <p:cNvSpPr>
              <a:spLocks/>
            </p:cNvSpPr>
            <p:nvPr/>
          </p:nvSpPr>
          <p:spPr>
            <a:xfrm rot="0">
              <a:off x="7333615" y="3778250"/>
              <a:ext cx="3277870" cy="41529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cvlib_얼굴</a:t>
              </a:r>
              <a:r>
                <a:rPr lang="ko-KR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 </a:t>
              </a: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검출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70" name="Google Shape;170;p19"/>
            <p:cNvSpPr>
              <a:spLocks/>
            </p:cNvSpPr>
            <p:nvPr/>
          </p:nvSpPr>
          <p:spPr>
            <a:xfrm rot="0">
              <a:off x="6631940" y="3883660"/>
              <a:ext cx="348615" cy="346075"/>
            </a:xfrm>
            <a:prstGeom prst="rect"/>
            <a:noFill/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8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6436360" y="4649470"/>
            <a:ext cx="4426585" cy="565150"/>
            <a:chOff x="6436360" y="4649470"/>
            <a:chExt cx="4426585" cy="565150"/>
          </a:xfrm>
        </p:grpSpPr>
        <p:sp>
          <p:nvSpPr>
            <p:cNvPr id="172" name="Google Shape;172;p19"/>
            <p:cNvSpPr>
              <a:spLocks/>
            </p:cNvSpPr>
            <p:nvPr/>
          </p:nvSpPr>
          <p:spPr>
            <a:xfrm rot="0">
              <a:off x="6507480" y="4660900"/>
              <a:ext cx="4356100" cy="5543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73" name="Google Shape;173;p19"/>
            <p:cNvSpPr>
              <a:spLocks/>
            </p:cNvSpPr>
            <p:nvPr/>
          </p:nvSpPr>
          <p:spPr>
            <a:xfrm rot="-5400000" flipH="1">
              <a:off x="6490970" y="4606290"/>
              <a:ext cx="554355" cy="663575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74" name="Google Shape;174;p19"/>
            <p:cNvSpPr>
              <a:spLocks/>
            </p:cNvSpPr>
            <p:nvPr/>
          </p:nvSpPr>
          <p:spPr>
            <a:xfrm rot="0">
              <a:off x="7341870" y="4649470"/>
              <a:ext cx="3277870" cy="41529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d</a:t>
              </a: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lib</a:t>
              </a:r>
              <a:r>
                <a:rPr lang="ko-KR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 </a:t>
              </a: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얼굴</a:t>
              </a:r>
              <a:r>
                <a:rPr lang="ko-KR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 </a:t>
              </a:r>
              <a:r>
                <a:rPr lang="en-US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검출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75" name="Google Shape;175;p19"/>
            <p:cNvSpPr>
              <a:spLocks/>
            </p:cNvSpPr>
            <p:nvPr/>
          </p:nvSpPr>
          <p:spPr>
            <a:xfrm rot="0">
              <a:off x="6623050" y="4752975"/>
              <a:ext cx="391795" cy="339725"/>
            </a:xfrm>
            <a:prstGeom prst="rect"/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9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sp>
        <p:nvSpPr>
          <p:cNvPr id="176" name="Google Shape;176;p19"/>
          <p:cNvSpPr>
            <a:spLocks/>
          </p:cNvSpPr>
          <p:nvPr/>
        </p:nvSpPr>
        <p:spPr>
          <a:xfrm rot="0">
            <a:off x="7270115" y="2914015"/>
            <a:ext cx="3277870" cy="415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 O</a:t>
            </a:r>
            <a:r>
              <a:rPr 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penCV_Haarcascade</a:t>
            </a:r>
            <a:endParaRPr lang="ko-KR" altLang="en-US" sz="16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177" name="그룹 64"/>
          <p:cNvGrpSpPr/>
          <p:nvPr/>
        </p:nvGrpSpPr>
        <p:grpSpPr>
          <a:xfrm>
            <a:off x="1672590" y="3445510"/>
            <a:ext cx="4427220" cy="554355"/>
            <a:chOff x="1672590" y="3445510"/>
            <a:chExt cx="4427220" cy="554355"/>
          </a:xfrm>
        </p:grpSpPr>
        <p:sp>
          <p:nvSpPr>
            <p:cNvPr id="178" name="도형 60"/>
            <p:cNvSpPr>
              <a:spLocks/>
            </p:cNvSpPr>
            <p:nvPr/>
          </p:nvSpPr>
          <p:spPr>
            <a:xfrm rot="0">
              <a:off x="1743710" y="3445510"/>
              <a:ext cx="4356735" cy="5549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79" name="도형 61"/>
            <p:cNvSpPr>
              <a:spLocks/>
            </p:cNvSpPr>
            <p:nvPr/>
          </p:nvSpPr>
          <p:spPr>
            <a:xfrm rot="-5400000" flipH="1">
              <a:off x="1727200" y="3390900"/>
              <a:ext cx="554990" cy="66421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80" name="도형 62"/>
            <p:cNvSpPr>
              <a:spLocks/>
            </p:cNvSpPr>
            <p:nvPr/>
          </p:nvSpPr>
          <p:spPr>
            <a:xfrm rot="0">
              <a:off x="2578100" y="3468370"/>
              <a:ext cx="3278505" cy="41592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개발 일정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81" name="도형 63"/>
            <p:cNvSpPr>
              <a:spLocks/>
            </p:cNvSpPr>
            <p:nvPr/>
          </p:nvSpPr>
          <p:spPr>
            <a:xfrm rot="0">
              <a:off x="1858010" y="3529330"/>
              <a:ext cx="374015" cy="340360"/>
            </a:xfrm>
            <a:prstGeom prst="rect"/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3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sp>
        <p:nvSpPr>
          <p:cNvPr id="182" name="도형 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83" name="도형 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184" name="그룹 5"/>
          <p:cNvGrpSpPr/>
          <p:nvPr/>
        </p:nvGrpSpPr>
        <p:grpSpPr>
          <a:xfrm rot="0">
            <a:off x="6464935" y="5568950"/>
            <a:ext cx="4427855" cy="566420"/>
            <a:chOff x="6464935" y="5568950"/>
            <a:chExt cx="4427855" cy="566420"/>
          </a:xfrm>
        </p:grpSpPr>
        <p:sp>
          <p:nvSpPr>
            <p:cNvPr id="185" name="도형 1"/>
            <p:cNvSpPr>
              <a:spLocks/>
            </p:cNvSpPr>
            <p:nvPr/>
          </p:nvSpPr>
          <p:spPr>
            <a:xfrm rot="0">
              <a:off x="6536055" y="5580380"/>
              <a:ext cx="4356735" cy="55499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2574DB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86" name="도형 2"/>
            <p:cNvSpPr>
              <a:spLocks/>
            </p:cNvSpPr>
            <p:nvPr/>
          </p:nvSpPr>
          <p:spPr>
            <a:xfrm rot="-5400000" flipH="1">
              <a:off x="6519545" y="5525770"/>
              <a:ext cx="554990" cy="66421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rtl="0" algn="ctr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187" name="도형 3"/>
            <p:cNvSpPr>
              <a:spLocks/>
            </p:cNvSpPr>
            <p:nvPr/>
          </p:nvSpPr>
          <p:spPr>
            <a:xfrm rot="0">
              <a:off x="7370445" y="5568950"/>
              <a:ext cx="3278505" cy="415925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595959"/>
                  </a:solidFill>
                  <a:latin typeface="Malgun Gothic" charset="0"/>
                  <a:ea typeface="Malgun Gothic" charset="0"/>
                  <a:cs typeface="Malgun Gothic" charset="0"/>
                </a:rPr>
                <a:t>flask를 활용한 웹 구현</a:t>
              </a:r>
              <a:endParaRPr lang="ko-KR" altLang="en-US" sz="16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88" name="도형 4"/>
            <p:cNvSpPr>
              <a:spLocks/>
            </p:cNvSpPr>
            <p:nvPr/>
          </p:nvSpPr>
          <p:spPr>
            <a:xfrm rot="0">
              <a:off x="6651625" y="5672455"/>
              <a:ext cx="466725" cy="340360"/>
            </a:xfrm>
            <a:prstGeom prst="rect"/>
            <a:solidFill>
              <a:srgbClr val="2574DB"/>
            </a:solidFill>
            <a:ln w="9525" cap="flat" cmpd="sng">
              <a:solidFill>
                <a:srgbClr val="2574DB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45720" rIns="91440" bIns="45720" numCol="1" vert="horz" anchor="t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cap="none" i="0" b="1" strike="noStrike">
                  <a:solidFill>
                    <a:srgbClr val="FFFFFF"/>
                  </a:solidFill>
                  <a:latin typeface="Malgun Gothic" charset="0"/>
                  <a:ea typeface="Malgun Gothic" charset="0"/>
                  <a:cs typeface="Malgun Gothic" charset="0"/>
                </a:rPr>
                <a:t>10</a:t>
              </a:r>
              <a:endParaRPr lang="ko-KR" altLang="en-US" sz="16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 0"/>
          <p:cNvSpPr>
            <a:spLocks/>
          </p:cNvSpPr>
          <p:nvPr/>
        </p:nvSpPr>
        <p:spPr>
          <a:xfrm>
            <a:off x="1953895" y="273050"/>
            <a:ext cx="9824085" cy="8083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모델 구성 - InceptionResNetV2 (배수지, 남주혁)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389" name="그룹 14"/>
          <p:cNvGrpSpPr/>
          <p:nvPr/>
        </p:nvGrpSpPr>
        <p:grpSpPr>
          <a:xfrm rot="0">
            <a:off x="1484630" y="1182370"/>
            <a:ext cx="10515600" cy="5404485"/>
            <a:chOff x="1484630" y="1182370"/>
            <a:chExt cx="10515600" cy="5404485"/>
          </a:xfrm>
        </p:grpSpPr>
        <p:grpSp>
          <p:nvGrpSpPr>
            <p:cNvPr id="390" name="그룹 12"/>
            <p:cNvGrpSpPr/>
            <p:nvPr/>
          </p:nvGrpSpPr>
          <p:grpSpPr>
            <a:xfrm rot="0">
              <a:off x="1484630" y="1182370"/>
              <a:ext cx="10515600" cy="5404485"/>
              <a:chOff x="1484630" y="1182370"/>
              <a:chExt cx="10515600" cy="5404485"/>
            </a:xfrm>
          </p:grpSpPr>
          <p:pic>
            <p:nvPicPr>
              <p:cNvPr id="391" name="그림 10"/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t="10893" r="9505" b="9125"/>
              <a:stretch>
                <a:fillRect/>
              </a:stretch>
            </p:blipFill>
            <p:spPr>
              <a:xfrm rot="0">
                <a:off x="1484630" y="1182370"/>
                <a:ext cx="10515600" cy="5404485"/>
              </a:xfrm>
              <a:prstGeom prst="rect"/>
              <a:noFill/>
              <a:ln w="0">
                <a:noFill/>
                <a:prstDash/>
              </a:ln>
            </p:spPr>
          </p:pic>
          <p:sp>
            <p:nvSpPr>
              <p:cNvPr id="392" name="도형 11"/>
              <p:cNvSpPr>
                <a:spLocks/>
              </p:cNvSpPr>
              <p:nvPr/>
            </p:nvSpPr>
            <p:spPr>
              <a:xfrm rot="0">
                <a:off x="2431415" y="3399155"/>
                <a:ext cx="960755" cy="1036955"/>
              </a:xfrm>
              <a:prstGeom prst="rect"/>
              <a:noFill/>
              <a:ln w="28575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txBody>
              <a:bodyPr wrap="square" lIns="91440" tIns="91440" rIns="91440" bIns="91440" numCol="1" vert="horz" anchor="ctr">
                <a:noAutofit/>
              </a:bodyPr>
              <a:lstStyle/>
              <a:p>
                <a:pPr marL="0" indent="0" rtl="0" algn="l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393" name="텍스트 상자 13"/>
            <p:cNvSpPr txBox="1">
              <a:spLocks/>
            </p:cNvSpPr>
            <p:nvPr/>
          </p:nvSpPr>
          <p:spPr>
            <a:xfrm rot="0">
              <a:off x="7736205" y="5554980"/>
              <a:ext cx="3491230" cy="932180"/>
            </a:xfrm>
            <a:prstGeom prst="rect"/>
            <a:noFill/>
            <a:ln w="0">
              <a:noFill/>
              <a:prstDash/>
            </a:ln>
          </p:spPr>
          <p:txBody>
            <a:bodyPr wrap="square" lIns="91440" tIns="91440" rIns="91440" bIns="91440" numCol="1" vert="horz" anchor="t">
              <a:noAutofit/>
            </a:bodyPr>
            <a:lstStyle/>
            <a:p>
              <a:pPr marL="63500" marR="63500" indent="0" rtl="0" algn="l" latinLnBrk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000000"/>
                  </a:solidFill>
                  <a:latin typeface="Malgun Gothic" charset="0"/>
                  <a:ea typeface="Malgun Gothic" charset="0"/>
                  <a:cs typeface="Malgun Gothic" charset="0"/>
                </a:rPr>
                <a:t># loss :  0.09911339730024338</a:t>
              </a:r>
              <a:endParaRPr lang="ko-KR" altLang="en-US" sz="16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63500" marR="63500" indent="0" rtl="0" algn="l" latinLnBrk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600" cap="none" i="0" b="1" strike="noStrike">
                  <a:solidFill>
                    <a:srgbClr val="000000"/>
                  </a:solidFill>
                  <a:latin typeface="Malgun Gothic" charset="0"/>
                  <a:ea typeface="Malgun Gothic" charset="0"/>
                  <a:cs typeface="Malgun Gothic" charset="0"/>
                </a:rPr>
                <a:t># acc :  0.9624999761581421</a:t>
              </a:r>
              <a:endParaRPr lang="ko-KR" altLang="en-US" sz="16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</p:grpSp>
      <p:sp>
        <p:nvSpPr>
          <p:cNvPr id="394" name="도형 4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95" name="도형 4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/>
          <p:nvPr/>
        </p:nvSpPr>
        <p:spPr>
          <a:xfrm>
            <a:off x="110490" y="402590"/>
            <a:ext cx="120459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1953895" y="273050"/>
            <a:ext cx="9977755" cy="8083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Conv2D (배수지, 남주혁, 하선호, 강한나)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399" name="Google Shape;399;p35"/>
          <p:cNvGrpSpPr/>
          <p:nvPr/>
        </p:nvGrpSpPr>
        <p:grpSpPr>
          <a:xfrm>
            <a:off x="1668780" y="1684655"/>
            <a:ext cx="9796145" cy="4893945"/>
            <a:chOff x="1668780" y="1684655"/>
            <a:chExt cx="9796145" cy="4893945"/>
          </a:xfrm>
        </p:grpSpPr>
        <p:pic>
          <p:nvPicPr>
            <p:cNvPr id="400" name="Google Shape;400;p35" descr="C:/Users/bitcamp/AppData/Roaming/PolarisOffice/ETemp/5172_10150032/image23.png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3" t="11833" r="9672" b="9121"/>
            <a:stretch>
              <a:fillRect/>
            </a:stretch>
          </p:blipFill>
          <p:spPr>
            <a:xfrm rot="0">
              <a:off x="1739900" y="1685290"/>
              <a:ext cx="9683750" cy="4893945"/>
            </a:xfrm>
            <a:prstGeom prst="rect"/>
            <a:noFill/>
            <a:ln w="0">
              <a:noFill/>
              <a:prstDash/>
            </a:ln>
          </p:spPr>
        </p:pic>
        <p:sp>
          <p:nvSpPr>
            <p:cNvPr id="401" name="Google Shape;401;p35"/>
            <p:cNvSpPr>
              <a:spLocks/>
            </p:cNvSpPr>
            <p:nvPr/>
          </p:nvSpPr>
          <p:spPr>
            <a:xfrm rot="0">
              <a:off x="2589530" y="1684655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2" name="Google Shape;402;p35"/>
            <p:cNvSpPr>
              <a:spLocks/>
            </p:cNvSpPr>
            <p:nvPr/>
          </p:nvSpPr>
          <p:spPr>
            <a:xfrm rot="0">
              <a:off x="8780780" y="2676525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3" name="Google Shape;403;p35"/>
            <p:cNvSpPr>
              <a:spLocks/>
            </p:cNvSpPr>
            <p:nvPr/>
          </p:nvSpPr>
          <p:spPr>
            <a:xfrm rot="0">
              <a:off x="6127115" y="2676525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4" name="Google Shape;404;p35"/>
            <p:cNvSpPr>
              <a:spLocks/>
            </p:cNvSpPr>
            <p:nvPr/>
          </p:nvSpPr>
          <p:spPr>
            <a:xfrm rot="0">
              <a:off x="2589530" y="3667760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5" name="Google Shape;405;p35"/>
            <p:cNvSpPr>
              <a:spLocks/>
            </p:cNvSpPr>
            <p:nvPr/>
          </p:nvSpPr>
          <p:spPr>
            <a:xfrm rot="0">
              <a:off x="7035800" y="3667760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6" name="Google Shape;406;p35"/>
            <p:cNvSpPr>
              <a:spLocks/>
            </p:cNvSpPr>
            <p:nvPr/>
          </p:nvSpPr>
          <p:spPr>
            <a:xfrm rot="0">
              <a:off x="10555605" y="4643755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07" name="Google Shape;407;p35"/>
            <p:cNvSpPr>
              <a:spLocks/>
            </p:cNvSpPr>
            <p:nvPr/>
          </p:nvSpPr>
          <p:spPr>
            <a:xfrm rot="0">
              <a:off x="1668780" y="5650865"/>
              <a:ext cx="909955" cy="92837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408" name="Google Shape;408;p35"/>
          <p:cNvSpPr txBox="1">
            <a:spLocks/>
          </p:cNvSpPr>
          <p:nvPr/>
        </p:nvSpPr>
        <p:spPr>
          <a:xfrm rot="0">
            <a:off x="8282940" y="935355"/>
            <a:ext cx="3491865" cy="9328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cap="none" i="0" b="1" strike="noStrike">
                <a:solidFill>
                  <a:srgbClr val="009900"/>
                </a:solidFill>
                <a:latin typeface="Malgun Gothic" charset="0"/>
                <a:ea typeface="Malgun Gothic" charset="0"/>
                <a:cs typeface="Malgun Gothic" charset="0"/>
              </a:rPr>
              <a:t># loss :  0.6471794843673706</a:t>
            </a: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cap="none" i="0" b="1" strike="noStrike">
                <a:solidFill>
                  <a:srgbClr val="009900"/>
                </a:solidFill>
                <a:latin typeface="Malgun Gothic" charset="0"/>
                <a:ea typeface="Malgun Gothic" charset="0"/>
                <a:cs typeface="Malgun Gothic" charset="0"/>
              </a:rPr>
              <a:t># acc :  0.7384615540504456</a:t>
            </a: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i="0" b="1" strike="noStrike">
              <a:solidFill>
                <a:srgbClr val="000000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09" name="도형 4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10" name="도형 4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/>
          <p:nvPr/>
        </p:nvSpPr>
        <p:spPr>
          <a:xfrm>
            <a:off x="110490" y="402590"/>
            <a:ext cx="120459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1953895" y="273050"/>
            <a:ext cx="9989820" cy="8083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InceptionResNetV2 (배수지, 남주혁, 하선호, 강한나)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pSp>
        <p:nvGrpSpPr>
          <p:cNvPr id="419" name="Google Shape;419;p36"/>
          <p:cNvGrpSpPr/>
          <p:nvPr/>
        </p:nvGrpSpPr>
        <p:grpSpPr>
          <a:xfrm>
            <a:off x="1711960" y="1682115"/>
            <a:ext cx="9609455" cy="4877435"/>
            <a:chOff x="1711960" y="1682115"/>
            <a:chExt cx="9609455" cy="4877435"/>
          </a:xfrm>
        </p:grpSpPr>
        <p:pic>
          <p:nvPicPr>
            <p:cNvPr id="420" name="Google Shape;420;p36" descr="C:/Users/bitcamp/AppData/Roaming/PolarisOffice/ETemp/5172_10150032/image26.png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8" t="12001" r="9553" b="9245"/>
            <a:stretch>
              <a:fillRect/>
            </a:stretch>
          </p:blipFill>
          <p:spPr>
            <a:xfrm rot="0">
              <a:off x="1774190" y="1736090"/>
              <a:ext cx="9547860" cy="4824095"/>
            </a:xfrm>
            <a:prstGeom prst="rect"/>
            <a:noFill/>
            <a:ln w="0">
              <a:noFill/>
              <a:prstDash/>
            </a:ln>
          </p:spPr>
        </p:pic>
        <p:sp>
          <p:nvSpPr>
            <p:cNvPr id="421" name="Google Shape;421;p36"/>
            <p:cNvSpPr>
              <a:spLocks/>
            </p:cNvSpPr>
            <p:nvPr/>
          </p:nvSpPr>
          <p:spPr>
            <a:xfrm rot="0">
              <a:off x="6933565" y="1682115"/>
              <a:ext cx="926465" cy="103695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2" name="Google Shape;422;p36"/>
            <p:cNvSpPr>
              <a:spLocks/>
            </p:cNvSpPr>
            <p:nvPr/>
          </p:nvSpPr>
          <p:spPr>
            <a:xfrm rot="0">
              <a:off x="9558020" y="2717800"/>
              <a:ext cx="926465" cy="94234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3" name="Google Shape;423;p36"/>
            <p:cNvSpPr>
              <a:spLocks/>
            </p:cNvSpPr>
            <p:nvPr/>
          </p:nvSpPr>
          <p:spPr>
            <a:xfrm rot="0">
              <a:off x="7859395" y="2717800"/>
              <a:ext cx="926465" cy="94234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4" name="Google Shape;424;p36"/>
            <p:cNvSpPr>
              <a:spLocks/>
            </p:cNvSpPr>
            <p:nvPr/>
          </p:nvSpPr>
          <p:spPr>
            <a:xfrm rot="0">
              <a:off x="4334510" y="4657725"/>
              <a:ext cx="926465" cy="94234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5" name="Google Shape;425;p36"/>
            <p:cNvSpPr>
              <a:spLocks/>
            </p:cNvSpPr>
            <p:nvPr/>
          </p:nvSpPr>
          <p:spPr>
            <a:xfrm rot="0">
              <a:off x="1711960" y="5617845"/>
              <a:ext cx="926465" cy="94234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26" name="Google Shape;426;p36"/>
            <p:cNvSpPr>
              <a:spLocks/>
            </p:cNvSpPr>
            <p:nvPr/>
          </p:nvSpPr>
          <p:spPr>
            <a:xfrm rot="0">
              <a:off x="5165725" y="5598795"/>
              <a:ext cx="926465" cy="942340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427" name="Google Shape;427;p36"/>
          <p:cNvSpPr txBox="1">
            <a:spLocks/>
          </p:cNvSpPr>
          <p:nvPr/>
        </p:nvSpPr>
        <p:spPr>
          <a:xfrm rot="0">
            <a:off x="8241030" y="969010"/>
            <a:ext cx="3491865" cy="9328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cap="none" i="0" b="1" strike="noStrike">
                <a:solidFill>
                  <a:srgbClr val="009900"/>
                </a:solidFill>
                <a:latin typeface="Malgun Gothic" charset="0"/>
                <a:ea typeface="Malgun Gothic" charset="0"/>
                <a:cs typeface="Malgun Gothic" charset="0"/>
              </a:rPr>
              <a:t># loss :  0.5551794843673706</a:t>
            </a: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cap="none" i="0" b="1" strike="noStrike">
                <a:solidFill>
                  <a:srgbClr val="009900"/>
                </a:solidFill>
                <a:latin typeface="Malgun Gothic" charset="0"/>
                <a:ea typeface="Malgun Gothic" charset="0"/>
                <a:cs typeface="Malgun Gothic" charset="0"/>
              </a:rPr>
              <a:t># acc :  0.7534615540504456</a:t>
            </a: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28" name="도형 4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29" name="도형 4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1953895" y="273050"/>
            <a:ext cx="9990455" cy="8089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_3 ReduceLROnPlateau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1786890" y="1309370"/>
            <a:ext cx="9241790" cy="5001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tensorflow.keras.callbacks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EarlyStopping, ReduceLROnPlateau, ModelCheckpoint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reduce_lr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ReduceLROnPlateau(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monitor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'val_loss'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patience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factor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0.5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verbose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early_stopping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EarlyStopping(monitor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'val_loss'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mode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'min'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patience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verbose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check_point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ModelCheckpoint(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filepath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modelpath,</a:t>
            </a:r>
            <a:endParaRPr b="1" i="0" sz="1300" u="none" cap="none" strike="noStrike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save_best_only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monitor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'val_loss'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verbose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model.fit_generator(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xy_train, </a:t>
            </a:r>
            <a:endParaRPr b="1" i="0" sz="1300" u="none" cap="none" strike="noStrike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steps_per_epoch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len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(xy_train),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validation_data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(xy_test),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validation_steps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len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(xy_test),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epochs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150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verbose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callbacks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[reduce_lr, early_stopping, check_point]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1771650" y="1721485"/>
            <a:ext cx="2907030" cy="10445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도형 4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41" name="도형 4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/>
          <p:nvPr/>
        </p:nvSpPr>
        <p:spPr>
          <a:xfrm>
            <a:off x="972820" y="981075"/>
            <a:ext cx="87630" cy="76835"/>
          </a:xfrm>
          <a:custGeom>
            <a:rect b="b" l="l" r="r" t="t"/>
            <a:pathLst>
              <a:path extrusionOk="0" h="392493" w="448464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1953895" y="273050"/>
            <a:ext cx="9990455" cy="8089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_3 GridSearchCV 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- optimizer, learningrate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1740535" y="1363980"/>
            <a:ext cx="8783320" cy="4401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build_model(optimizer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'adam'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lr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0.001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inputs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Input(shape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name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'input'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Conv2D(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64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activation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)(inputs)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MaxPooling2D()(x)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Conv2D(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64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padding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"same"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MaxPooling2D()(x)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Conv2D(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128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padding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"same"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MaxPooling2D()(x)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Conv2D(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256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padding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"same"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MaxPooling2D()(x)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Flatten()(x)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x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128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'relu'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)(x)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outputs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activation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'softmax'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name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'outputs'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)(x)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model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Model(inputs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inputs, outputs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outputs)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model.compile(optimizer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optimizer(lr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lr), metrics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'acc'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loss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'categorical_crossentropy'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	return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tensorflow.keras.optimizers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Adam, Adadelta, Adamax, Adagrad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tensorflow.keras.optimizers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RMSprop, SGD, Nadam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create_hyperparameter():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optimizers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[Adam, Adadelta, RMSprop, Adamax, Adagrad, SGD, Nadam]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lr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0.001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	return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"optimizer"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optimizers, 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"lr"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lr }</a:t>
            </a:r>
            <a:endParaRPr b="1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1666875" y="6005195"/>
            <a:ext cx="7490460" cy="800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결과값</a:t>
            </a:r>
            <a:endParaRPr b="1" i="0" sz="1300" u="none" cap="none" strike="noStrike">
              <a:solidFill>
                <a:srgbClr val="00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{'lr': 0.001, 'optimizer': &lt;class 'tensorflow.python.keras.optimizer_v2.rmsprop.RMSprop}'</a:t>
            </a:r>
            <a:endParaRPr b="1" i="0" sz="1300" u="none" cap="none" strike="noStrike">
              <a:solidFill>
                <a:srgbClr val="00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1300" u="none" cap="none" strike="noStrike">
                <a:solidFill>
                  <a:srgbClr val="0099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i="0" sz="1300" u="none" cap="none" strike="noStrike">
              <a:solidFill>
                <a:srgbClr val="00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도형 4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53" name="도형 4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그룹 105"/>
          <p:cNvGrpSpPr/>
          <p:nvPr/>
        </p:nvGrpSpPr>
        <p:grpSpPr>
          <a:xfrm rot="0">
            <a:off x="1710055" y="1657350"/>
            <a:ext cx="9624060" cy="4895215"/>
            <a:chOff x="1710055" y="1657350"/>
            <a:chExt cx="9624060" cy="4895215"/>
          </a:xfrm>
        </p:grpSpPr>
        <p:pic>
          <p:nvPicPr>
            <p:cNvPr id="469" name="그림 104" descr="C:/Users/bitcamp/AppData/Roaming/PolarisOffice/ETemp/5172_10150032/fImage9292209271371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710055" y="1657350"/>
              <a:ext cx="9624060" cy="4895215"/>
            </a:xfrm>
            <a:prstGeom prst="rect"/>
            <a:noFill/>
          </p:spPr>
        </p:pic>
        <p:sp>
          <p:nvSpPr>
            <p:cNvPr id="464" name="Google Shape;464;p39"/>
            <p:cNvSpPr>
              <a:spLocks/>
            </p:cNvSpPr>
            <p:nvPr/>
          </p:nvSpPr>
          <p:spPr>
            <a:xfrm rot="0">
              <a:off x="9561830" y="2693035"/>
              <a:ext cx="850265" cy="91884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5" name="Google Shape;465;p39"/>
            <p:cNvSpPr>
              <a:spLocks/>
            </p:cNvSpPr>
            <p:nvPr/>
          </p:nvSpPr>
          <p:spPr>
            <a:xfrm rot="0">
              <a:off x="7827010" y="2695575"/>
              <a:ext cx="850265" cy="91884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466" name="Google Shape;466;p39"/>
            <p:cNvSpPr>
              <a:spLocks/>
            </p:cNvSpPr>
            <p:nvPr/>
          </p:nvSpPr>
          <p:spPr>
            <a:xfrm rot="0">
              <a:off x="5234305" y="5592445"/>
              <a:ext cx="850265" cy="918845"/>
            </a:xfrm>
            <a:prstGeom prst="rect"/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txBody>
            <a:bodyPr wrap="square" lIns="91440" tIns="91440" rIns="91440" bIns="91440" numCol="1" vert="horz" anchor="ctr">
              <a:noAutofit/>
            </a:bodyPr>
            <a:lstStyle/>
            <a:p>
              <a:pPr marL="0" indent="0" rtl="0" algn="l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</p:grpSp>
      <p:sp>
        <p:nvSpPr>
          <p:cNvPr id="459" name="Google Shape;459;p39"/>
          <p:cNvSpPr/>
          <p:nvPr/>
        </p:nvSpPr>
        <p:spPr>
          <a:xfrm>
            <a:off x="972820" y="981075"/>
            <a:ext cx="87630" cy="76835"/>
          </a:xfrm>
          <a:custGeom>
            <a:rect b="b" l="l" r="r" t="t"/>
            <a:pathLst>
              <a:path extrusionOk="0" h="392493" w="448464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1953895" y="273050"/>
            <a:ext cx="9990455" cy="8089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3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Conv2D_Tuning (배수지, 남주혁, 하선호, 강한나)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63" name="Google Shape;463;p39"/>
          <p:cNvSpPr txBox="1">
            <a:spLocks/>
          </p:cNvSpPr>
          <p:nvPr/>
        </p:nvSpPr>
        <p:spPr>
          <a:xfrm rot="0">
            <a:off x="8208645" y="972820"/>
            <a:ext cx="3493135" cy="93408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cap="none" i="0" b="1" strike="noStrike">
                <a:solidFill>
                  <a:srgbClr val="009900"/>
                </a:solidFill>
                <a:latin typeface="Malgun Gothic" charset="0"/>
                <a:ea typeface="Malgun Gothic" charset="0"/>
                <a:cs typeface="Malgun Gothic" charset="0"/>
              </a:rPr>
              <a:t># loss :  0.4421673619747162</a:t>
            </a: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600" cap="none" i="0" b="1" strike="noStrike">
                <a:solidFill>
                  <a:srgbClr val="009900"/>
                </a:solidFill>
                <a:latin typeface="Malgun Gothic" charset="0"/>
                <a:ea typeface="Malgun Gothic" charset="0"/>
                <a:cs typeface="Malgun Gothic" charset="0"/>
              </a:rPr>
              <a:t># acc :  0.8523076868057251</a:t>
            </a:r>
            <a:endParaRPr lang="ko-KR" altLang="en-US" sz="1600" cap="none" i="0" b="1" strike="noStrike">
              <a:solidFill>
                <a:srgbClr val="0099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i="0" b="1" strike="noStrike">
              <a:solidFill>
                <a:srgbClr val="000000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67" name="도형 5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68" name="도형 5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b="0" l="833" r="0" t="0"/>
          <a:stretch/>
        </p:blipFill>
        <p:spPr>
          <a:xfrm>
            <a:off x="1706880" y="1330325"/>
            <a:ext cx="7722870" cy="228854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 txBox="1"/>
          <p:nvPr/>
        </p:nvSpPr>
        <p:spPr>
          <a:xfrm>
            <a:off x="1847850" y="3867785"/>
            <a:ext cx="8132445" cy="2122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레이어 가중치 이니셜라이저</a:t>
            </a:r>
            <a:endParaRPr b="1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이니셜라이저 : 레이어의 임의 초기 가중치값을 설정하는 방법을 정의한 것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도형 5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80" name="도형 5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82" name="도형 109"/>
          <p:cNvSpPr>
            <a:spLocks/>
          </p:cNvSpPr>
          <p:nvPr/>
        </p:nvSpPr>
        <p:spPr>
          <a:xfrm rot="0">
            <a:off x="1953895" y="273050"/>
            <a:ext cx="9990455" cy="8089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6_4 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kernel_initializer 란?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220" y="1669415"/>
            <a:ext cx="4474210" cy="334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630" y="2344420"/>
            <a:ext cx="6092825" cy="259588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/>
        </p:nvSpPr>
        <p:spPr>
          <a:xfrm>
            <a:off x="1608455" y="5121910"/>
            <a:ext cx="4064000" cy="586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평균이 0, 표준편차가 1일때의 정규분포표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8089265" y="5133975"/>
            <a:ext cx="1369695" cy="586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Sigmoid 함수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도형 5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94" name="도형 5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496" name="도형 112"/>
          <p:cNvSpPr>
            <a:spLocks/>
          </p:cNvSpPr>
          <p:nvPr/>
        </p:nvSpPr>
        <p:spPr>
          <a:xfrm rot="0">
            <a:off x="1953895" y="273050"/>
            <a:ext cx="9990455" cy="8089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6_4 </a:t>
            </a:r>
            <a:r>
              <a:rPr lang="en-US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Gradient Vanishing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/>
          <p:nvPr/>
        </p:nvSpPr>
        <p:spPr>
          <a:xfrm>
            <a:off x="972820" y="981075"/>
            <a:ext cx="87630" cy="76835"/>
          </a:xfrm>
          <a:custGeom>
            <a:rect b="b" l="l" r="r" t="t"/>
            <a:pathLst>
              <a:path extrusionOk="0" h="392493" w="448464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42"/>
          <p:cNvSpPr>
            <a:spLocks/>
          </p:cNvSpPr>
          <p:nvPr/>
        </p:nvSpPr>
        <p:spPr>
          <a:xfrm rot="0">
            <a:off x="2567940" y="5687060"/>
            <a:ext cx="9824720" cy="8089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6_4 </a:t>
            </a:r>
            <a:r>
              <a:rPr lang="en-US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Gadient Vanishing - Xavier initializer</a:t>
            </a:r>
            <a:endParaRPr lang="ko-KR" altLang="en-US" sz="2400" i="1" b="1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i="1" b="1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503" name="Google Shape;5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15" y="2157095"/>
            <a:ext cx="47625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2"/>
          <p:cNvSpPr txBox="1"/>
          <p:nvPr/>
        </p:nvSpPr>
        <p:spPr>
          <a:xfrm>
            <a:off x="4341495" y="4961890"/>
            <a:ext cx="4064000" cy="586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800">
                <a:latin typeface="Malgun Gothic"/>
                <a:ea typeface="Malgun Gothic"/>
                <a:cs typeface="Malgun Gothic"/>
                <a:sym typeface="Malgun Gothic"/>
              </a:rPr>
              <a:t>Xavier initializer - Sigmoid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5" name="Google Shape;505;p42"/>
          <p:cNvPicPr preferRelativeResize="0"/>
          <p:nvPr/>
        </p:nvPicPr>
        <p:blipFill rotWithShape="1">
          <a:blip r:embed="rId4">
            <a:alphaModFix/>
          </a:blip>
          <a:srcRect b="0" l="0" r="0" t="51071"/>
          <a:stretch/>
        </p:blipFill>
        <p:spPr>
          <a:xfrm>
            <a:off x="6235065" y="2457450"/>
            <a:ext cx="517080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도형 5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07" name="도형 5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08" name="도형 113"/>
          <p:cNvSpPr>
            <a:spLocks/>
          </p:cNvSpPr>
          <p:nvPr/>
        </p:nvSpPr>
        <p:spPr>
          <a:xfrm rot="0">
            <a:off x="1953895" y="273050"/>
            <a:ext cx="9990455" cy="8089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6_4 </a:t>
            </a:r>
            <a:r>
              <a:rPr lang="en-US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Gadient Vanishing - Xavier initializer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/>
          <p:nvPr/>
        </p:nvSpPr>
        <p:spPr>
          <a:xfrm>
            <a:off x="110490" y="402590"/>
            <a:ext cx="120523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43"/>
          <p:cNvSpPr txBox="1">
            <a:spLocks/>
          </p:cNvSpPr>
          <p:nvPr/>
        </p:nvSpPr>
        <p:spPr>
          <a:xfrm rot="0">
            <a:off x="1953895" y="4550410"/>
            <a:ext cx="7310120" cy="6007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50" b="1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Xavier Initializer </a:t>
            </a:r>
            <a:endParaRPr lang="ko-KR" altLang="en-US" sz="1350" b="1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50" b="1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 - np.random.randn(fan_in, fan_out)/np.sqrt(fan_in)</a:t>
            </a:r>
            <a:endParaRPr lang="ko-KR" altLang="en-US" sz="1350" b="1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50" b="1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517" name="Google Shape;517;p43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8375" y="1444625"/>
            <a:ext cx="5708650" cy="3011170"/>
          </a:xfrm>
          <a:prstGeom prst="rect"/>
          <a:noFill/>
          <a:ln w="0">
            <a:noFill/>
            <a:prstDash/>
          </a:ln>
        </p:spPr>
      </p:pic>
      <p:pic>
        <p:nvPicPr>
          <p:cNvPr id="518" name="Google Shape;518;p43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44590" y="1426845"/>
            <a:ext cx="5534660" cy="2947670"/>
          </a:xfrm>
          <a:prstGeom prst="rect"/>
          <a:noFill/>
          <a:ln w="0">
            <a:noFill/>
            <a:prstDash/>
          </a:ln>
        </p:spPr>
      </p:pic>
      <p:sp>
        <p:nvSpPr>
          <p:cNvPr id="519" name="Google Shape;519;p43"/>
          <p:cNvSpPr txBox="1"/>
          <p:nvPr/>
        </p:nvSpPr>
        <p:spPr>
          <a:xfrm>
            <a:off x="7096125" y="4531360"/>
            <a:ext cx="4523105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highlight>
                  <a:srgbClr val="FFFFFF"/>
                </a:highlight>
              </a:rPr>
              <a:t>He Initializer  	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highlight>
                  <a:srgbClr val="FFFFFF"/>
                </a:highlight>
              </a:rPr>
              <a:t>- np.random.randn(fan_in, fan_out)/</a:t>
            </a:r>
            <a:r>
              <a:rPr b="1" lang="en-US" sz="1350">
                <a:solidFill>
                  <a:srgbClr val="FF0000"/>
                </a:solidFill>
                <a:highlight>
                  <a:srgbClr val="FFFFFF"/>
                </a:highlight>
              </a:rPr>
              <a:t>np.sqrt(fan_in/2)</a:t>
            </a:r>
            <a:endParaRPr b="1" sz="13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3281045" y="5419725"/>
            <a:ext cx="7309485" cy="540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FF0000"/>
                </a:solidFill>
                <a:highlight>
                  <a:srgbClr val="FFFFFF"/>
                </a:highlight>
              </a:rPr>
              <a:t>계산식에서 대략적으로 연산을 진행하였을 때 </a:t>
            </a:r>
            <a:endParaRPr b="1" sz="12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FF0000"/>
                </a:solidFill>
                <a:highlight>
                  <a:srgbClr val="FFFFFF"/>
                </a:highlight>
              </a:rPr>
              <a:t>Layer마다 Xavier출력값이 He 출력값보다 빠른속도로 줄어드는 모습을 볼 수 있었다.</a:t>
            </a:r>
            <a:endParaRPr b="1" sz="125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521" name="도형 5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22" name="도형 5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6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23" name="도형 114"/>
          <p:cNvSpPr>
            <a:spLocks/>
          </p:cNvSpPr>
          <p:nvPr/>
        </p:nvSpPr>
        <p:spPr>
          <a:xfrm rot="0">
            <a:off x="1953895" y="273050"/>
            <a:ext cx="9990455" cy="8089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6_4 </a:t>
            </a:r>
            <a:r>
              <a:rPr lang="en-US" sz="2400" i="1" b="1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Xavier Initializer, He Initializer - ReLU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 flipH="1" rot="10800000">
            <a:off x="0" y="0"/>
            <a:ext cx="1425575" cy="1486535"/>
          </a:xfrm>
          <a:prstGeom prst="round1Rect">
            <a:avLst>
              <a:gd fmla="val 16667" name="adj"/>
            </a:avLst>
          </a:prstGeom>
          <a:solidFill>
            <a:srgbClr val="2574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0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972820" y="981075"/>
            <a:ext cx="86360" cy="75565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110490" y="402590"/>
            <a:ext cx="120459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i="0" b="1" strike="noStrike">
              <a:solidFill>
                <a:srgbClr val="FFFFF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1953895" y="273050"/>
            <a:ext cx="4713605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1_ 기획의도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40" y="1463040"/>
            <a:ext cx="9144000" cy="3818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2003425" y="5404485"/>
            <a:ext cx="9679940" cy="591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&lt;출처 :  빵형 유튜브 - OpenCV와 dlib을  통해 영상 속 주인공을 구별하는 프로젝트&gt;</a:t>
            </a:r>
            <a:endParaRPr b="1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/>
          <p:nvPr/>
        </p:nvSpPr>
        <p:spPr>
          <a:xfrm>
            <a:off x="110490" y="402590"/>
            <a:ext cx="1204595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44"/>
          <p:cNvSpPr txBox="1">
            <a:spLocks/>
          </p:cNvSpPr>
          <p:nvPr/>
        </p:nvSpPr>
        <p:spPr>
          <a:xfrm rot="0">
            <a:off x="2028825" y="1101090"/>
            <a:ext cx="11956415" cy="191954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rPr>
              <a:t>xml_path1 = </a:t>
            </a:r>
            <a:r>
              <a:rPr lang="en-US" sz="1200" cap="none" i="0" b="1" strike="noStrike">
                <a:solidFill>
                  <a:srgbClr val="B45F06"/>
                </a:solidFill>
                <a:latin typeface="Malgun Gothic" charset="0"/>
                <a:ea typeface="Malgun Gothic" charset="0"/>
                <a:cs typeface="Malgun Gothic" charset="0"/>
              </a:rPr>
              <a:t>"C:\Anaconda3\Lib\site-packages\cv2\data\haarcascade_frontalface_default.xml"</a:t>
            </a:r>
            <a:endParaRPr lang="ko-KR" altLang="en-US" sz="1200" cap="none" i="0" b="1" strike="noStrike">
              <a:solidFill>
                <a:srgbClr val="B45F06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00000"/>
                </a:solidFill>
                <a:latin typeface="Malgun Gothic" charset="0"/>
                <a:ea typeface="Malgun Gothic" charset="0"/>
                <a:cs typeface="Malgun Gothic" charset="0"/>
              </a:rPr>
              <a:t>face_classifier  = cv2.CascadeClassifier(xml_path1)</a:t>
            </a:r>
            <a:endParaRPr lang="ko-KR" altLang="en-US" sz="1200" cap="none" i="0" b="1" strike="noStrike">
              <a:solidFill>
                <a:srgbClr val="0000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i="0" b="1" strike="noStrike">
              <a:solidFill>
                <a:srgbClr val="000000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def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face_detector(img, size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0.5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):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gray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cv2.cvtColor(img, cv2.COLOR_BGR2GRAY)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faces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face_classifier.detectMultiScale(gray,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1.3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if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faces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is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():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5207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return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img,[]                  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crop_face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[]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point_x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[]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point_y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[]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for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(x,y,w,h)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in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faces: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    cv2.rectangle(img, (x,y),(x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+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w,y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+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h),(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    roi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img[y:y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+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h, x:x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+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w]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    roi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cv2.resize(roi, (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200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</a:t>
            </a:r>
            <a:r>
              <a:rPr lang="en-US" sz="12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200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))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    crop_face.append(roi)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    point_x.append(x)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    point_y.append(y)                 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</a:t>
            </a:r>
            <a:r>
              <a:rPr lang="en-US" sz="12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return</a:t>
            </a: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img,crop_face ,point_x,point_y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2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</a:t>
            </a:r>
            <a:endParaRPr lang="ko-KR" altLang="en-US" sz="12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32" name="Google Shape;532;p44"/>
          <p:cNvSpPr>
            <a:spLocks/>
          </p:cNvSpPr>
          <p:nvPr/>
        </p:nvSpPr>
        <p:spPr>
          <a:xfrm rot="0">
            <a:off x="2167890" y="3283585"/>
            <a:ext cx="4674235" cy="187325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33" name="도형 6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34" name="도형 6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7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35" name="도형 116"/>
          <p:cNvSpPr>
            <a:spLocks/>
          </p:cNvSpPr>
          <p:nvPr/>
        </p:nvSpPr>
        <p:spPr>
          <a:xfrm rot="0">
            <a:off x="1953895" y="273050"/>
            <a:ext cx="8856345" cy="8077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7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</a:t>
            </a:r>
            <a:r>
              <a:rPr lang="en-US" sz="24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OpenCV_Haarcascade </a:t>
            </a:r>
            <a:r>
              <a:rPr lang="en-US" sz="22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- 얼굴 검출</a:t>
            </a: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2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5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7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</a:t>
            </a:r>
            <a:r>
              <a:rPr lang="en-US" sz="24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OpenCV_Haarcascade </a:t>
            </a:r>
            <a:r>
              <a:rPr lang="en-US" sz="22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- 얼굴 검출</a:t>
            </a: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2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43" name="Google Shape;543;p45"/>
          <p:cNvSpPr txBox="1"/>
          <p:nvPr/>
        </p:nvSpPr>
        <p:spPr>
          <a:xfrm>
            <a:off x="2028825" y="895350"/>
            <a:ext cx="11955780" cy="19194780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result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model.predict(face)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result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np.argmax(result,axis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bss1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[]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for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i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in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1300" cap="none" i="0" b="1" strike="noStrike">
                <a:solidFill>
                  <a:srgbClr val="0099CC"/>
                </a:solidFill>
                <a:latin typeface="Malgun Gothic" charset="0"/>
                <a:ea typeface="Malgun Gothic" charset="0"/>
                <a:cs typeface="Malgun Gothic" charset="0"/>
              </a:rPr>
              <a:t>range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(</a:t>
            </a:r>
            <a:r>
              <a:rPr lang="en-US" sz="1300" cap="none" i="0" b="1" strike="noStrike">
                <a:solidFill>
                  <a:srgbClr val="0099CC"/>
                </a:solidFill>
                <a:latin typeface="Malgun Gothic" charset="0"/>
                <a:ea typeface="Malgun Gothic" charset="0"/>
                <a:cs typeface="Malgun Gothic" charset="0"/>
              </a:rPr>
              <a:t>len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(result)):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if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result[i]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bss1.append([cv2.putText(image, 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b="1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Bae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(x[i], y[i]), cv2.FONT_HERSHEY_COMPLEX,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)])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elif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result[i]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bss1.append([cv2.putText(image, 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b="1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Nam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(x[i], y[i]), cv2.FONT_HERSHEY_COMPLEX,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)])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elif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result[i]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bss1.append([cv2.putText(image, 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b="1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Ha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(x[i], y[i]), cv2.FONT_HERSHEY_COMPLEX,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)])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elif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result[i]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==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3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        bss1.append([cv2.putText(image, 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b="1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Kang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(x[i], y[i]), cv2.FONT_HERSHEY_COMPLEX,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)])           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bss1[:]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cv2.imshow(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'Face Cropper'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image)       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except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</a:t>
            </a:r>
            <a:r>
              <a:rPr lang="en-US" sz="1300" cap="none" i="0" b="1" strike="noStrike">
                <a:solidFill>
                  <a:srgbClr val="999999"/>
                </a:solidFill>
                <a:latin typeface="Malgun Gothic" charset="0"/>
                <a:ea typeface="Malgun Gothic" charset="0"/>
                <a:cs typeface="Malgun Gothic" charset="0"/>
              </a:rPr>
              <a:t>#얼굴 검출 안됨</a:t>
            </a:r>
            <a:endParaRPr lang="ko-KR" altLang="en-US" sz="1300" cap="none" i="0" b="1" strike="noStrike">
              <a:solidFill>
                <a:srgbClr val="99999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cv2.putText(image, 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"Face Not Found"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50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50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 cv2.FONT_HERSHEY_COMPLEX,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255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0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), 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cv2.imshow(</a:t>
            </a:r>
            <a:r>
              <a:rPr lang="en-US" sz="1300" cap="none" i="0" b="1" strike="noStrike">
                <a:solidFill>
                  <a:srgbClr val="993333"/>
                </a:solidFill>
                <a:latin typeface="Malgun Gothic" charset="0"/>
                <a:ea typeface="Malgun Gothic" charset="0"/>
                <a:cs typeface="Malgun Gothic" charset="0"/>
              </a:rPr>
              <a:t>'Face Cropper'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, image)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pass</a:t>
            </a:r>
            <a:endParaRPr lang="ko-KR" altLang="en-US" sz="1300" cap="none" i="0" b="1" strike="noStrike">
              <a:solidFill>
                <a:srgbClr val="FF339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if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cv2.waitKey(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r>
              <a:rPr lang="en-US" sz="1300" cap="none" i="0" b="1" strike="noStrike">
                <a:solidFill>
                  <a:srgbClr val="FF3399"/>
                </a:solidFill>
                <a:latin typeface="Malgun Gothic" charset="0"/>
                <a:ea typeface="Malgun Gothic" charset="0"/>
                <a:cs typeface="Malgun Gothic" charset="0"/>
              </a:rPr>
              <a:t>==</a:t>
            </a:r>
            <a:r>
              <a:rPr lang="en-US" sz="1300" cap="none" i="0" b="1" strike="noStrike">
                <a:solidFill>
                  <a:srgbClr val="308CE5"/>
                </a:solidFill>
                <a:latin typeface="Malgun Gothic" charset="0"/>
                <a:ea typeface="Malgun Gothic" charset="0"/>
                <a:cs typeface="Malgun Gothic" charset="0"/>
              </a:rPr>
              <a:t>13</a:t>
            </a: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: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       break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movie.release()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63500" marR="6350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300" cap="none" i="0" b="1" strike="noStrike">
                <a:solidFill>
                  <a:srgbClr val="010101"/>
                </a:solidFill>
                <a:latin typeface="Malgun Gothic" charset="0"/>
                <a:ea typeface="Malgun Gothic" charset="0"/>
                <a:cs typeface="Malgun Gothic" charset="0"/>
              </a:rPr>
              <a:t>cv2.destroyAllWindows()</a:t>
            </a: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cap="none" i="0" b="1" strike="noStrike">
              <a:solidFill>
                <a:srgbClr val="01010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44" name="도형 6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45" name="도형 6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7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7_2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en-US" sz="24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OpenCV_Haarcascade</a:t>
            </a:r>
            <a:r>
              <a:rPr lang="en-US" sz="2200" cap="none" i="0" b="1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rPr>
              <a:t> (배수지, 남주혁)</a:t>
            </a: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i="0" b="1" strike="noStrike">
              <a:solidFill>
                <a:srgbClr val="595959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554" name="Google Shape;554;p46"/>
          <p:cNvPicPr preferRelativeResize="0"/>
          <p:nvPr/>
        </p:nvPicPr>
        <p:blipFill rotWithShape="1">
          <a:blip r:embed="rId3">
            <a:alphaModFix/>
          </a:blip>
          <a:srcRect b="10788" l="37214" r="14182" t="14699"/>
          <a:stretch/>
        </p:blipFill>
        <p:spPr>
          <a:xfrm>
            <a:off x="1719580" y="2142490"/>
            <a:ext cx="2959735" cy="27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6"/>
          <p:cNvPicPr preferRelativeResize="0"/>
          <p:nvPr/>
        </p:nvPicPr>
        <p:blipFill rotWithShape="1">
          <a:blip r:embed="rId4">
            <a:alphaModFix/>
          </a:blip>
          <a:srcRect b="22507" l="0" r="0" t="18910"/>
          <a:stretch/>
        </p:blipFill>
        <p:spPr>
          <a:xfrm>
            <a:off x="5005705" y="2142490"/>
            <a:ext cx="6366510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도형 6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57" name="도형 6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7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8_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 </a:t>
            </a:r>
            <a:r>
              <a:rPr lang="en-US" sz="2400" cap="none" i="0" b="1" strike="noStrike">
                <a:solidFill>
                  <a:srgbClr val="434343"/>
                </a:solidFill>
                <a:latin typeface="Malgun Gothic" charset="0"/>
                <a:ea typeface="Malgun Gothic" charset="0"/>
                <a:cs typeface="Malgun Gothic" charset="0"/>
              </a:rPr>
              <a:t>cvlib_얼굴검출</a:t>
            </a:r>
            <a:endParaRPr lang="ko-KR" altLang="en-US" sz="2400" cap="none" i="0" b="1" strike="noStrike">
              <a:solidFill>
                <a:srgbClr val="434343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0" b="1" strike="noStrike">
              <a:solidFill>
                <a:srgbClr val="434343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577" name="Google Shape;5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40" y="1463040"/>
            <a:ext cx="914400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도형 6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79" name="도형 6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8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8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</a:t>
            </a:r>
            <a:r>
              <a:rPr lang="en-US" sz="2400" cap="none" i="0" b="1" strike="noStrike">
                <a:solidFill>
                  <a:srgbClr val="434343"/>
                </a:solidFill>
                <a:latin typeface="Malgun Gothic" charset="0"/>
                <a:ea typeface="Malgun Gothic" charset="0"/>
                <a:cs typeface="Malgun Gothic" charset="0"/>
              </a:rPr>
              <a:t>cvlib_얼굴검출</a:t>
            </a:r>
            <a:endParaRPr lang="ko-KR" altLang="en-US" sz="2400" cap="none" i="0" b="1" strike="noStrike">
              <a:solidFill>
                <a:srgbClr val="434343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88" name="Google Shape;588;p49"/>
          <p:cNvSpPr txBox="1"/>
          <p:nvPr/>
        </p:nvSpPr>
        <p:spPr>
          <a:xfrm>
            <a:off x="1371600" y="1223010"/>
            <a:ext cx="11188065" cy="6449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classes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[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'suzy', ‘juhyuk’, ‘sunho’, ‘hanna’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while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video.isOpened():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status, frame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video.read()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face, confidence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cv.detect_face(frame)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idx, f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enumerate(face):    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(startX, startY)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(endX, endY)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cv2.rectangle(frame, (startX,startY), (endX,endY),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255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face_crop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np.copy(frame[startY:endY,startX:endX])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(face_crop.shape[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or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(face_crop.shape[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continue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face_crop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cv2.resize(face_crop,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face_crop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face_crop.astype(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"float"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255.0</a:t>
            </a:r>
            <a:endParaRPr b="1" i="0" sz="1300" u="none" cap="none" strike="noStrike">
              <a:solidFill>
                <a:srgbClr val="308CE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face_crop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np.expand_dims(face_crop, axis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conf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model.predict(face_crop)[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  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If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np.max(conf)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label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"{}: {:.2f}%"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format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(classes[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elif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np.max(conf)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label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"{}: {:.2f}%"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format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(classes[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FF33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elif 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np.max(conf)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==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]: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label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"{}: {:.2f}%"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format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(classes[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else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	label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"{}: {:.2f}%"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b="1" i="0" lang="en-US" sz="1300" u="none" cap="none" strike="noStrike">
                <a:solidFill>
                  <a:srgbClr val="0099CC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format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(classes[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], conf[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b="1" i="0" lang="en-US" sz="1300" u="none" cap="none" strike="noStrike">
                <a:solidFill>
                  <a:srgbClr val="FF3399"/>
                </a:solidFill>
                <a:latin typeface="Malgun Gothic"/>
                <a:ea typeface="Malgun Gothic"/>
                <a:cs typeface="Malgun Gothic"/>
                <a:sym typeface="Malgun Gothic"/>
              </a:rPr>
              <a:t>*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cv2.putText(frame, label, (startX, startY-10),  cv2.FONT_HERSHEY_SIMPLEX,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0.7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(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255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r>
              <a:rPr b="1" i="0" lang="en-US" sz="1300" u="none" cap="none" strike="noStrike">
                <a:solidFill>
                  <a:srgbClr val="308CE5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i="0" sz="1300" u="none" cap="none" strike="noStrike">
              <a:solidFill>
                <a:srgbClr val="01010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1515110" y="1310640"/>
            <a:ext cx="6572250" cy="27241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9"/>
          <p:cNvSpPr/>
          <p:nvPr/>
        </p:nvSpPr>
        <p:spPr>
          <a:xfrm>
            <a:off x="1515110" y="4791075"/>
            <a:ext cx="5041265" cy="161798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도형 7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592" name="도형 7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8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1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51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 dlib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2182495" y="4015740"/>
            <a:ext cx="9672955" cy="201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 방법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 install cmake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conda install -c conda-forge dlib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p51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30035" y="3336290"/>
            <a:ext cx="3254375" cy="2622550"/>
          </a:xfrm>
          <a:prstGeom prst="rect"/>
          <a:noFill/>
          <a:ln w="0">
            <a:noFill/>
            <a:prstDash/>
          </a:ln>
        </p:spPr>
      </p:pic>
      <p:sp>
        <p:nvSpPr>
          <p:cNvPr id="614" name="Google Shape;614;p51"/>
          <p:cNvSpPr txBox="1"/>
          <p:nvPr/>
        </p:nvSpPr>
        <p:spPr>
          <a:xfrm>
            <a:off x="2106295" y="1644650"/>
            <a:ext cx="8413115" cy="12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dlib 이란?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b="1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문제를 해결하기 위해 C++로 복잡한 소프트웨어를 작성하기 위한 기계 학습 알고리즘 및 도구가 들어있는 최신 C++ 툴킷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도형 7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16" name="도형 7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 - HOG(Historgram of Oriented Gradients)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1953895" y="2693670"/>
            <a:ext cx="9999345" cy="2955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 형상기술자는 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유용한 정보를 추출하고,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관계가 없는 정보를 버림으로써,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이미지를 단순화하는 이미지 또는 이미지 패치를 표현한 것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도형 7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27" name="도형 7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53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 - HOG(Historgram of Oriented Gradients)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36" name="Google Shape;6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275" y="1884680"/>
            <a:ext cx="666750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3"/>
          <p:cNvSpPr txBox="1"/>
          <p:nvPr/>
        </p:nvSpPr>
        <p:spPr>
          <a:xfrm>
            <a:off x="2607310" y="4668520"/>
            <a:ext cx="7468235" cy="455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1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모든 단일 픽셀에 대해 이를 직접 둘러싸고 있는 픽셀들을 확인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도형 7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39" name="도형 7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4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54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 - HOG(Historgram of Oriented Gradients)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48" name="Google Shape;64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620" y="1755140"/>
            <a:ext cx="7742555" cy="246189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4"/>
          <p:cNvSpPr txBox="1"/>
          <p:nvPr/>
        </p:nvSpPr>
        <p:spPr>
          <a:xfrm>
            <a:off x="2445385" y="4745990"/>
            <a:ext cx="8227060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algun Gothic"/>
              <a:buChar char="-"/>
            </a:pPr>
            <a:r>
              <a:rPr b="1" i="0" lang="en-US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픽셀이 이를 직접 둘러싸고 있는 픽셀들과 비교해서 얼마나 어두운지 확인</a:t>
            </a:r>
            <a:endParaRPr b="1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algun Gothic"/>
              <a:buChar char="-"/>
            </a:pPr>
            <a:r>
              <a:rPr b="1" i="0" lang="en-US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이미지가 어두워지는 방향을 나타내는 화살표를 표시</a:t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도형 15"/>
          <p:cNvSpPr>
            <a:spLocks/>
          </p:cNvSpPr>
          <p:nvPr/>
        </p:nvSpPr>
        <p:spPr>
          <a:xfrm rot="0">
            <a:off x="6567170" y="2785110"/>
            <a:ext cx="283210" cy="316230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51" name="도형 19"/>
          <p:cNvCxnSpPr/>
          <p:nvPr/>
        </p:nvCxnSpPr>
        <p:spPr>
          <a:xfrm rot="0" flipV="1">
            <a:off x="6717030" y="2602230"/>
            <a:ext cx="333375" cy="33274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" name="도형 8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53" name="도형 8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5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 - HOG(Historgram of Oriented Gradients)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60" name="Google Shape;660;p5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3815" y="2269490"/>
            <a:ext cx="4433570" cy="1629410"/>
          </a:xfrm>
          <a:prstGeom prst="rect"/>
          <a:noFill/>
          <a:ln w="0">
            <a:noFill/>
            <a:prstDash/>
          </a:ln>
        </p:spPr>
      </p:pic>
      <p:sp>
        <p:nvSpPr>
          <p:cNvPr id="661" name="Google Shape;661;p55"/>
          <p:cNvSpPr txBox="1">
            <a:spLocks/>
          </p:cNvSpPr>
          <p:nvPr/>
        </p:nvSpPr>
        <p:spPr>
          <a:xfrm rot="0">
            <a:off x="2016125" y="4524375"/>
            <a:ext cx="8121650" cy="10985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457200" indent="-3429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Font typeface="Malgun Gothic"/>
              <a:buChar char="-"/>
            </a:pPr>
            <a:r>
              <a:rPr lang="en-US" sz="1800" cap="none" i="0" b="1" strike="noStrike">
                <a:solidFill>
                  <a:srgbClr val="292929"/>
                </a:solidFill>
                <a:latin typeface="Malgun Gothic" charset="0"/>
                <a:ea typeface="Malgun Gothic" charset="0"/>
                <a:cs typeface="Malgun Gothic" charset="0"/>
              </a:rPr>
              <a:t>16X16 정사각형 픽셀영역으로 나누어 가장 많이 표시된 화살표로</a:t>
            </a:r>
            <a:r>
              <a:rPr lang="en-US" sz="1800" b="1">
                <a:solidFill>
                  <a:srgbClr val="292929"/>
                </a:solidFill>
                <a:latin typeface="Malgun Gothic" charset="0"/>
                <a:ea typeface="Malgun Gothic" charset="0"/>
                <a:cs typeface="Malgun Gothic" charset="0"/>
              </a:rPr>
              <a:t> 반</a:t>
            </a:r>
            <a:r>
              <a:rPr lang="en-US" sz="1800" cap="none" i="0" b="1" strike="noStrike">
                <a:solidFill>
                  <a:srgbClr val="292929"/>
                </a:solidFill>
                <a:latin typeface="Malgun Gothic" charset="0"/>
                <a:ea typeface="Malgun Gothic" charset="0"/>
                <a:cs typeface="Malgun Gothic" charset="0"/>
              </a:rPr>
              <a:t>환</a:t>
            </a:r>
            <a:endParaRPr lang="ko-KR" altLang="en-US" sz="1800" cap="none" i="0" b="1" strike="noStrike">
              <a:solidFill>
                <a:srgbClr val="29292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45720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i="0" b="1" strike="noStrike">
              <a:solidFill>
                <a:srgbClr val="292929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457200" indent="-34290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Font typeface="Malgun Gothic"/>
              <a:buChar char="-"/>
            </a:pPr>
            <a:r>
              <a:rPr lang="en-US" sz="1800" cap="none" i="0" b="1" strike="noStrike">
                <a:solidFill>
                  <a:srgbClr val="292929"/>
                </a:solidFill>
                <a:latin typeface="Malgun Gothic" charset="0"/>
                <a:ea typeface="Malgun Gothic" charset="0"/>
                <a:cs typeface="Malgun Gothic" charset="0"/>
              </a:rPr>
              <a:t>이러한 화살표들을 </a:t>
            </a:r>
            <a:r>
              <a:rPr lang="en-US" sz="1800" cap="none" i="1" b="1" strike="noStrike">
                <a:solidFill>
                  <a:srgbClr val="292929"/>
                </a:solidFill>
                <a:latin typeface="Malgun Gothic" charset="0"/>
                <a:ea typeface="Malgun Gothic" charset="0"/>
                <a:cs typeface="Malgun Gothic" charset="0"/>
              </a:rPr>
              <a:t>그래디언트(gradients)</a:t>
            </a:r>
            <a:r>
              <a:rPr lang="en-US" sz="1800" cap="none" i="0" b="1" strike="noStrike">
                <a:solidFill>
                  <a:srgbClr val="292929"/>
                </a:solidFill>
                <a:latin typeface="Malgun Gothic" charset="0"/>
                <a:ea typeface="Malgun Gothic" charset="0"/>
                <a:cs typeface="Malgun Gothic" charset="0"/>
              </a:rPr>
              <a:t>라고 부르고, 이를 통해 전체 이미지에서 밝은 부분으로부터 어두운 부분으로의 흐름을 알 수 있다.</a:t>
            </a:r>
            <a:endParaRPr lang="ko-KR" altLang="en-US" sz="1800" cap="none" i="0" b="1" strike="noStrike">
              <a:solidFill>
                <a:srgbClr val="292929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62" name="그림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6" t="36731" r="34817" b="38787"/>
          <a:stretch>
            <a:fillRect/>
          </a:stretch>
        </p:blipFill>
        <p:spPr>
          <a:xfrm rot="0">
            <a:off x="6649720" y="2202815"/>
            <a:ext cx="4406265" cy="1679575"/>
          </a:xfrm>
          <a:prstGeom prst="rect"/>
          <a:noFill/>
        </p:spPr>
      </p:pic>
      <p:cxnSp>
        <p:nvCxnSpPr>
          <p:cNvPr id="663" name="도형 23"/>
          <p:cNvCxnSpPr/>
          <p:nvPr/>
        </p:nvCxnSpPr>
        <p:spPr>
          <a:xfrm rot="0">
            <a:off x="5852160" y="3133725"/>
            <a:ext cx="798830" cy="63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도형 8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65" name="도형 8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265" y="2216150"/>
            <a:ext cx="244665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195" y="4260850"/>
            <a:ext cx="2317115" cy="10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9915" y="2067560"/>
            <a:ext cx="2252980" cy="132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4705" y="2067560"/>
            <a:ext cx="1403350" cy="146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1835" y="4204970"/>
            <a:ext cx="2252980" cy="130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4465" y="4043045"/>
            <a:ext cx="2446655" cy="137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45375" y="2079625"/>
            <a:ext cx="1303020" cy="130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04705" y="4121785"/>
            <a:ext cx="140398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>
            <a:off x="1953895" y="273050"/>
            <a:ext cx="4713605" cy="807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2_ 사용기술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도형 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08" name="도형 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/>
          <p:nvPr/>
        </p:nvSpPr>
        <p:spPr>
          <a:xfrm>
            <a:off x="972820" y="981075"/>
            <a:ext cx="86360" cy="75565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56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56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 - HOG(Historgram of Oriented Gradients)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72" name="Google Shape;6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870" y="1056640"/>
            <a:ext cx="7894320" cy="505650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도형 8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74" name="도형 8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57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- models(Detector, Predictor, Recognition)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83" name="Google Shape;6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950" y="1532255"/>
            <a:ext cx="2070100" cy="2356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57"/>
          <p:cNvGrpSpPr/>
          <p:nvPr/>
        </p:nvGrpSpPr>
        <p:grpSpPr>
          <a:xfrm>
            <a:off x="1985645" y="4193540"/>
            <a:ext cx="9206230" cy="1565910"/>
            <a:chOff x="1985645" y="4193540"/>
            <a:chExt cx="9206230" cy="1565910"/>
          </a:xfrm>
        </p:grpSpPr>
        <p:sp>
          <p:nvSpPr>
            <p:cNvPr id="685" name="Google Shape;685;p57"/>
            <p:cNvSpPr txBox="1"/>
            <p:nvPr/>
          </p:nvSpPr>
          <p:spPr>
            <a:xfrm>
              <a:off x="1985645" y="5122545"/>
              <a:ext cx="1765300" cy="636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Detect</a:t>
              </a:r>
              <a:r>
                <a:rPr b="1"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</a:t>
              </a:r>
              <a:endPara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57"/>
            <p:cNvSpPr txBox="1"/>
            <p:nvPr/>
          </p:nvSpPr>
          <p:spPr>
            <a:xfrm>
              <a:off x="7867650" y="5122545"/>
              <a:ext cx="3324225" cy="636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Recognition</a:t>
              </a:r>
              <a:endPara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57"/>
            <p:cNvSpPr txBox="1"/>
            <p:nvPr/>
          </p:nvSpPr>
          <p:spPr>
            <a:xfrm>
              <a:off x="5276850" y="5122545"/>
              <a:ext cx="1765300" cy="636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Predict</a:t>
              </a:r>
              <a:r>
                <a:rPr b="1"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</a:t>
              </a:r>
              <a:endPara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57"/>
            <p:cNvSpPr txBox="1"/>
            <p:nvPr/>
          </p:nvSpPr>
          <p:spPr>
            <a:xfrm>
              <a:off x="5276850" y="4193540"/>
              <a:ext cx="1765300" cy="636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Face</a:t>
              </a:r>
              <a:endParaRPr b="1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9" name="Google Shape;689;p57"/>
            <p:cNvCxnSpPr>
              <a:stCxn id="688" idx="2"/>
              <a:endCxn id="685" idx="0"/>
            </p:cNvCxnSpPr>
            <p:nvPr/>
          </p:nvCxnSpPr>
          <p:spPr>
            <a:xfrm flipH="1">
              <a:off x="2868295" y="4830445"/>
              <a:ext cx="3291205" cy="2921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p57"/>
            <p:cNvCxnSpPr>
              <a:stCxn id="688" idx="2"/>
              <a:endCxn id="687" idx="0"/>
            </p:cNvCxnSpPr>
            <p:nvPr/>
          </p:nvCxnSpPr>
          <p:spPr>
            <a:xfrm>
              <a:off x="6159500" y="4830445"/>
              <a:ext cx="0" cy="2921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1" name="Google Shape;691;p57"/>
            <p:cNvCxnSpPr>
              <a:stCxn id="688" idx="2"/>
              <a:endCxn id="686" idx="0"/>
            </p:cNvCxnSpPr>
            <p:nvPr/>
          </p:nvCxnSpPr>
          <p:spPr>
            <a:xfrm>
              <a:off x="6159500" y="4830445"/>
              <a:ext cx="3369945" cy="2921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92" name="도형 8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693" name="도형 8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8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58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2_1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dlib_detector 얼굴 탐지 모델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702" name="Google Shape;702;p58"/>
          <p:cNvSpPr txBox="1"/>
          <p:nvPr/>
        </p:nvSpPr>
        <p:spPr>
          <a:xfrm>
            <a:off x="1349375" y="1045210"/>
            <a:ext cx="6141085" cy="56603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import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import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import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numpy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as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detector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dlib.get_frontal_face_detector()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이미지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image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cv2.imread(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'./MJK/data/photo/15.jpg'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faces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detector(image)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face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faces[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image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cv2.rectangle(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image,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pt1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(face.left(), face.top()),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pt2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(face.right(), face.bottom()),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color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255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thickness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9779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lineType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cv2.LINE_AA)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#오픈cv rectangle 사용 얼굴의 좌상단좌표 우하단좌표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cv2.imshow(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'image'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image)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cv2.waitKey()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3" name="Google Shape;703;p58"/>
          <p:cNvPicPr preferRelativeResize="0"/>
          <p:nvPr/>
        </p:nvPicPr>
        <p:blipFill rotWithShape="1">
          <a:blip r:embed="rId3">
            <a:alphaModFix/>
          </a:blip>
          <a:srcRect b="22865" l="15153" r="68295" t="10315"/>
          <a:stretch/>
        </p:blipFill>
        <p:spPr>
          <a:xfrm>
            <a:off x="7476490" y="2047240"/>
            <a:ext cx="3108960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8"/>
          <p:cNvSpPr/>
          <p:nvPr/>
        </p:nvSpPr>
        <p:spPr>
          <a:xfrm>
            <a:off x="1471295" y="1839595"/>
            <a:ext cx="3415030" cy="23558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도형 88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06" name="도형 89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dlib_shape_predictor : 얼굴 랜드 마크 탐지 모델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715" name="Google Shape;715;p59"/>
          <p:cNvSpPr txBox="1"/>
          <p:nvPr/>
        </p:nvSpPr>
        <p:spPr>
          <a:xfrm>
            <a:off x="1349375" y="1045210"/>
            <a:ext cx="6141085" cy="56603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import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import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import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numpy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as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detector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dlib.get_frontal_face_detector()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predictor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dlib.shape_predictor(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'./MJK/data/photo/shape_predictor_68_face_landmarks.dat'</a:t>
            </a:r>
            <a:endParaRPr b="1" i="0" sz="1300" u="none" cap="none" strike="noStrike">
              <a:solidFill>
                <a:srgbClr val="99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이미지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image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cv2.imread(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'./MJK/data/photo/15.jpg'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faces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detector(image)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face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faces[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dlib_shape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predictor(image, face)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shape_2d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np.array([[p.x, p.y]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dlib_shape.parts()])</a:t>
            </a:r>
            <a:endParaRPr b="1" i="0" sz="17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shape_2d: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cv2.circle(image,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center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tuple(s),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radius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color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255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thickness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393700" lvl="0" marL="5207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lineType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cv2.imshow(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'image'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image)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cv2.waitKey()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59"/>
          <p:cNvSpPr>
            <a:spLocks/>
          </p:cNvSpPr>
          <p:nvPr/>
        </p:nvSpPr>
        <p:spPr>
          <a:xfrm rot="0">
            <a:off x="1461770" y="2065655"/>
            <a:ext cx="5151755" cy="71120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pic>
        <p:nvPicPr>
          <p:cNvPr id="717" name="Google Shape;717;p59"/>
          <p:cNvPicPr preferRelativeResize="0"/>
          <p:nvPr/>
        </p:nvPicPr>
        <p:blipFill rotWithShape="1">
          <a:blip r:embed="rId3">
            <a:alphaModFix/>
          </a:blip>
          <a:srcRect b="22946" l="22474" r="44388" t="9781"/>
          <a:stretch/>
        </p:blipFill>
        <p:spPr>
          <a:xfrm>
            <a:off x="7490460" y="2089150"/>
            <a:ext cx="3108960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도형 9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19" name="도형 9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0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60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3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dlib_face_recognition_model_v1 : 얼굴 인식 모델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728" name="Google Shape;728;p60"/>
          <p:cNvSpPr txBox="1"/>
          <p:nvPr/>
        </p:nvSpPr>
        <p:spPr>
          <a:xfrm>
            <a:off x="1518920" y="1056640"/>
            <a:ext cx="10069195" cy="560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detector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dlib.get_frontal_face_detector()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predictor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dlib.shape_predictor(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'./MJK/data/photo/shape_predictor_68_face_landmarks.dat'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recognition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dlib.face_recognition_model_v1(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'./MJK/data/photo/dlib_face_recognition_resnet_model_v1.dat'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find_faces(img):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dets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detector(img,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#찾은 얼굴 저장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len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(dets)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i="0" lang="en-US" sz="13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못찾으면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np.empty(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np.empty(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np.empty(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rects, shapes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[], []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shapes_np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np.zeros((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len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(dets),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68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 dtype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np.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k, d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enumerate(dets): </a:t>
            </a: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#얼굴을 찾았다면 갯수만큼 루프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rect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((d.left(), d.top()), (d.right(), d.bottom())) </a:t>
            </a:r>
            <a:endParaRPr b="1" i="0" sz="1300" u="none" cap="none" strike="noStrike">
              <a:solidFill>
                <a:srgbClr val="99999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rects.append(rect)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shape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predictor(img, d)    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range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68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): </a:t>
            </a: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#랜드마크 생성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shapes_np[k][i]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(shape.part(i).x, shape.part(i).y)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shapes.append(shape)  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rects, shapes, shapes_np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encode_faces(img, shapes): </a:t>
            </a:r>
            <a:endParaRPr b="1" i="0" sz="1300" u="none" cap="none" strike="noStrike">
              <a:solidFill>
                <a:srgbClr val="99999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face_descriptors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[]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shape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shapes: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face_descriptor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300">
                <a:solidFill>
                  <a:srgbClr val="01010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recognition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.compute_face_descriptor(img, shape) </a:t>
            </a: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#전체이미지와 랜드마크 결과가 저장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face_descriptors.append(np.array(face_descriptor))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np.array(face_descriptors)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0" lang="en-US" sz="13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#얼굴 인코드 - 랜드마크 정보를 토대로 인코더에 넣어주게 되면 128개의 벡터로 변환됨 (벡터의 특징들로 얼굴을 검출)</a:t>
            </a:r>
            <a:endParaRPr b="1" i="0" sz="1300" u="none" cap="none" strike="noStrike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60"/>
          <p:cNvSpPr txBox="1"/>
          <p:nvPr/>
        </p:nvSpPr>
        <p:spPr>
          <a:xfrm>
            <a:off x="6440805" y="2190115"/>
            <a:ext cx="6437630" cy="3141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{'suzi': array([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-0.11356263,  0.03185383,  0.07439871, -0.12822622, -0.16605675,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-0.04458068, -0.06695689, -0.03612155,  0.10306941, -0.13371137,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0.1859739 , -0.03971967, -0.16021216, -0.03712726, -0.05683573,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0.18990521, -0.18649046, -0.20331499, -0.04153987,  0.01233077,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0.06115517,  0.0855479 , -0.05897085,  0.01195907, -0.1843219 ,                                                  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  . . . 생략                                         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-0.05196223, -0.05997558,  0.10312237, -0.18316789,  0.1799031 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0.18449754,  0.07182572,  0.07258035,  0.16152023,  0.06190071,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-0.04839807, -0.03070365, -0.17153704, -0.00338089,  0.04980383,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-0.05618742,  0.09597691,  0.03253881])</a:t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i="0" lang="en-US" sz="12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총 128개의 벡터로 변환</a:t>
            </a:r>
            <a:endParaRPr b="1" i="0" sz="1200" u="none" cap="none" strike="noStrike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60"/>
          <p:cNvSpPr>
            <a:spLocks/>
          </p:cNvSpPr>
          <p:nvPr/>
        </p:nvSpPr>
        <p:spPr>
          <a:xfrm rot="0">
            <a:off x="1518920" y="5073650"/>
            <a:ext cx="9469755" cy="165608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31" name="도형 9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32" name="도형 9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1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61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2_3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dlib_face_recognition_model_v1 : 얼굴 인식 모델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741" name="Google Shape;741;p61"/>
          <p:cNvSpPr txBox="1"/>
          <p:nvPr/>
        </p:nvSpPr>
        <p:spPr>
          <a:xfrm>
            <a:off x="1748155" y="1123950"/>
            <a:ext cx="8338185" cy="5387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이미지 등록</a:t>
            </a:r>
            <a:endParaRPr b="1" sz="1300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img_paths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{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'suzi'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'./MJK/data/photo/0/suzi.jpg'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'juhyuk'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'./MJK/data/photo/1/juhyuk.jpg'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'sunho'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'./MJK/data/photo/2/sunho.jpg'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'hanna'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'./MJK/data/photo/3/hanna.jpg'</a:t>
            </a:r>
            <a:endParaRPr b="1" sz="1300">
              <a:solidFill>
                <a:srgbClr val="99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계산할 결과를 저장할 공간을 설정</a:t>
            </a:r>
            <a:endParaRPr b="1" sz="1300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descs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{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'suzi'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None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'juhyuk'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None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'sunho'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None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'hanna'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lang="en-US" sz="1300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None</a:t>
            </a:r>
            <a:endParaRPr b="1" sz="1300">
              <a:solidFill>
                <a:srgbClr val="0099CC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name, img_path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img_paths.items():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img_bgr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cv2.imread(img_path)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img_rgb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cv2.cvtColor(img_bgr, cv2.COLOR_BGR2RGB)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_, img_shapes, _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find_faces(img_rgb)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descs[name]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encode_faces(img_rgb, img_shapes)[</a:t>
            </a:r>
            <a:r>
              <a:rPr b="1" lang="en-US" sz="1300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b="1" sz="1300">
              <a:solidFill>
                <a:srgbClr val="99999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np.save(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'./MJK/data/photo/startup.npy'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descs)</a:t>
            </a:r>
            <a:endParaRPr b="1" sz="1300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2" name="Google Shape;742;p61"/>
          <p:cNvPicPr preferRelativeResize="0"/>
          <p:nvPr/>
        </p:nvPicPr>
        <p:blipFill rotWithShape="1">
          <a:blip r:embed="rId3">
            <a:alphaModFix/>
          </a:blip>
          <a:srcRect b="43830" l="7514" r="24785" t="33315"/>
          <a:stretch/>
        </p:blipFill>
        <p:spPr>
          <a:xfrm>
            <a:off x="6645275" y="2591435"/>
            <a:ext cx="4164330" cy="159194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도형 9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44" name="도형 9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2"/>
          <p:cNvSpPr/>
          <p:nvPr/>
        </p:nvSpPr>
        <p:spPr>
          <a:xfrm>
            <a:off x="110490" y="402590"/>
            <a:ext cx="12039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PPTBIZCAM</a:t>
            </a:r>
            <a:endParaRPr b="0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62"/>
          <p:cNvSpPr/>
          <p:nvPr/>
        </p:nvSpPr>
        <p:spPr>
          <a:xfrm>
            <a:off x="1953895" y="273050"/>
            <a:ext cx="8856345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</a:t>
            </a: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3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dlib_face_recognition_model_v1 : 얼굴 인식 모델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753" name="Google Shape;753;p62"/>
          <p:cNvSpPr txBox="1"/>
          <p:nvPr/>
        </p:nvSpPr>
        <p:spPr>
          <a:xfrm>
            <a:off x="1518920" y="1056640"/>
            <a:ext cx="10069195" cy="560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descs 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np.load(</a:t>
            </a:r>
            <a:r>
              <a:rPr b="1" lang="en-US" sz="1300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'./MJK/data/photo/startup.npy'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allow_pickle</a:t>
            </a:r>
            <a:r>
              <a:rPr b="1" lang="en-US" sz="1300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lang="en-US" sz="1300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)[()] </a:t>
            </a: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#벡터 load</a:t>
            </a:r>
            <a:endParaRPr b="1" sz="1300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while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0099C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True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ret, img_bgr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cap.read()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not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ret: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break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img_bgr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cv2.resize(img_bgr, video_size)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img_rgb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cv2.cvtColor(img_bgr, cv2.COLOR_BGR2RGB)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dets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detector(img_bgr,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k, d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enumerate(dets):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shape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predictor(img_rgb, d)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face_descriptor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300">
                <a:solidFill>
                  <a:srgbClr val="01010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recognition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.compute_face_descriptor(img_rgb, shape)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last_found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{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'name'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'unknown'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'dist'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0.6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'color'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255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)}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name, saved_desc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descs.items():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dist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np.linalg.norm([face_descriptor]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saved_desc, axis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#유클리드 함수</a:t>
            </a:r>
            <a:endParaRPr b="1" sz="1300">
              <a:solidFill>
                <a:srgbClr val="6AA84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#</a:t>
            </a: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</a:rPr>
              <a:t>유클리드가 생각했던 거리와 길이와 각도를 좌표계를 도입하여, 임의 차원의 공간으로 확장한 것</a:t>
            </a:r>
            <a:endParaRPr b="1" sz="1300">
              <a:solidFill>
                <a:srgbClr val="6AA84F"/>
              </a:solidFill>
              <a:highlight>
                <a:srgbClr val="FFFFFF"/>
              </a:highlight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300">
                <a:solidFill>
                  <a:srgbClr val="6AA84F"/>
                </a:solidFill>
                <a:highlight>
                  <a:srgbClr val="FFFFFF"/>
                </a:highlight>
              </a:rPr>
              <a:t>     # Norm이란 벡터 공간에서 벡터의 크기 또는 길이를 측정할 때 사용되는 개념</a:t>
            </a:r>
            <a:endParaRPr b="1" sz="1300">
              <a:solidFill>
                <a:srgbClr val="6AA84F"/>
              </a:solidFill>
              <a:highlight>
                <a:srgbClr val="FFFFFF"/>
              </a:highlight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if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dist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last_found[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'dist'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last_found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{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'name'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name,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'dist'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dist,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'color'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(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255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)}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cv2.rectangle(img_bgr, pt1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(d.left(), d.top()), pt2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(d.right(), d.bottom()), color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last_found[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'color'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], thickness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cv2.putText(img_bgr, last_found[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'name'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], org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(d.left(), d.top()), fontFace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cv2.FONT_HERSHEY_SIMPLEX, fontScale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color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last_found[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'color'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], thickness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writer.write(img_bgr)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1010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62"/>
          <p:cNvSpPr>
            <a:spLocks/>
          </p:cNvSpPr>
          <p:nvPr/>
        </p:nvSpPr>
        <p:spPr>
          <a:xfrm rot="0">
            <a:off x="1687830" y="2967990"/>
            <a:ext cx="7438390" cy="259397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55" name="도형 9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56" name="도형 9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9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0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" name="도형 10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10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" name="도형 117"/>
          <p:cNvSpPr>
            <a:spLocks/>
          </p:cNvSpPr>
          <p:nvPr/>
        </p:nvSpPr>
        <p:spPr>
          <a:xfrm rot="0">
            <a:off x="1953895" y="273050"/>
            <a:ext cx="8856980" cy="8083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10_ 플라스크 적용 영상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6" name="l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4365" y="1119505"/>
            <a:ext cx="9659620" cy="54368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11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953895" y="273050"/>
            <a:ext cx="8856980" cy="8083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마무리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" name="도형 118"/>
          <p:cNvSpPr>
            <a:spLocks/>
          </p:cNvSpPr>
          <p:nvPr/>
        </p:nvSpPr>
        <p:spPr>
          <a:xfrm rot="0">
            <a:off x="4108450" y="2809875"/>
            <a:ext cx="5161915" cy="8083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감 사 합 니 다</a:t>
            </a:r>
            <a:endParaRPr lang="ko-KR" altLang="en-US" sz="4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Rect 0"/>
          <p:cNvSpPr>
            <a:spLocks/>
          </p:cNvSpPr>
          <p:nvPr/>
        </p:nvSpPr>
        <p:spPr>
          <a:xfrm rot="0">
            <a:off x="110490" y="402590"/>
            <a:ext cx="1205230" cy="30924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cap="none" i="0" b="1" strike="noStrike">
                <a:solidFill>
                  <a:srgbClr val="FFFFFF"/>
                </a:solidFill>
                <a:latin typeface="Malgun Gothic" charset="0"/>
                <a:ea typeface="Malgun Gothic" charset="0"/>
                <a:cs typeface="Malgun Gothic" charset="0"/>
              </a:rPr>
              <a:t>PPTBIZCAM</a:t>
            </a:r>
            <a:endParaRPr lang="ko-KR" altLang="en-US" sz="1400" cap="none" i="0" b="1" strike="noStrike">
              <a:solidFill>
                <a:srgbClr val="FFFFF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752" name="Rect 0"/>
          <p:cNvSpPr>
            <a:spLocks/>
          </p:cNvSpPr>
          <p:nvPr/>
        </p:nvSpPr>
        <p:spPr>
          <a:xfrm rot="0">
            <a:off x="1953895" y="273050"/>
            <a:ext cx="8856980" cy="8083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 3_ 개발 일정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aphicFrame>
        <p:nvGraphicFramePr>
          <p:cNvPr id="753" name="Table 3"/>
          <p:cNvGraphicFramePr>
            <a:graphicFrameLocks noGrp="1"/>
          </p:cNvGraphicFramePr>
          <p:nvPr/>
        </p:nvGraphicFramePr>
        <p:xfrm>
          <a:off x="1532255" y="1711325"/>
          <a:ext cx="9899015" cy="426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/>
                <a:gridCol w="870585"/>
                <a:gridCol w="2035810"/>
                <a:gridCol w="918210"/>
                <a:gridCol w="737870"/>
                <a:gridCol w="1477645"/>
                <a:gridCol w="2512695"/>
              </a:tblGrid>
              <a:tr h="647700"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12/5</a:t>
                      </a:r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~</a:t>
                      </a:r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12/6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gradFill rotWithShape="1">
                      <a:gsLst>
                        <a:gs pos="0">
                          <a:srgbClr val="7A7878"/>
                        </a:gs>
                        <a:gs pos="50000">
                          <a:srgbClr val="B0AEAE"/>
                        </a:gs>
                        <a:gs pos="100000">
                          <a:srgbClr val="D1CECE"/>
                        </a:gs>
                      </a:gsLst>
                      <a:lin ang="1620000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12/7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gradFill rotWithShape="1">
                      <a:gsLst>
                        <a:gs pos="0">
                          <a:srgbClr val="7A7878"/>
                        </a:gs>
                        <a:gs pos="50000">
                          <a:srgbClr val="B0AEAE"/>
                        </a:gs>
                        <a:gs pos="100000">
                          <a:srgbClr val="D1CECE"/>
                        </a:gs>
                      </a:gsLst>
                      <a:lin ang="1620000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12/8 ~ 12/10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gradFill rotWithShape="1">
                      <a:gsLst>
                        <a:gs pos="0">
                          <a:srgbClr val="7A7878"/>
                        </a:gs>
                        <a:gs pos="50000">
                          <a:srgbClr val="B0AEAE"/>
                        </a:gs>
                        <a:gs pos="100000">
                          <a:srgbClr val="D1CECE"/>
                        </a:gs>
                      </a:gsLst>
                      <a:lin ang="1620000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12/11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gradFill rotWithShape="1">
                      <a:gsLst>
                        <a:gs pos="0">
                          <a:srgbClr val="7A7878"/>
                        </a:gs>
                        <a:gs pos="50000">
                          <a:srgbClr val="B0AEAE"/>
                        </a:gs>
                        <a:gs pos="100000">
                          <a:srgbClr val="D1CECE"/>
                        </a:gs>
                      </a:gsLst>
                      <a:lin ang="16200000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12/12 ~ 12/17</a:t>
                      </a:r>
                      <a:endParaRPr lang="ko-KR" altLang="en-US" sz="1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gradFill rotWithShape="1">
                      <a:gsLst>
                        <a:gs pos="0">
                          <a:srgbClr val="7A7878"/>
                        </a:gs>
                        <a:gs pos="50000">
                          <a:srgbClr val="B0AEAE"/>
                        </a:gs>
                        <a:gs pos="100000">
                          <a:srgbClr val="D1CECE"/>
                        </a:gs>
                      </a:gsLst>
                      <a:lin ang="16200000"/>
                    </a:gra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8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주제선정</a:t>
                      </a:r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6740">
                <a:tc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1차</a:t>
                      </a:r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발표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4510">
                <a:tc gridSpan="2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셋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구성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전처리</a:t>
                      </a:r>
                      <a:endParaRPr lang="ko-KR" altLang="en-US" sz="14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86740">
                <a:tc gridSpan="3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2차 발표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0840">
                <a:tc gridSpan="4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등장인물 2명, 4명으로 분류모델 구성 및 튜닝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9730">
                <a:tc gridSpan="4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OpenCV, CVlib, Dlib으로 동영상 얼굴 검출 적용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0840">
                <a:tc gridSpan="5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얼굴 검출 및 분류 결과 확인, 수정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6400">
                <a:tc gridSpan="6">
                  <a:txBody>
                    <a:bodyPr/>
                    <a:lstStyle/>
                    <a:p>
                      <a:pPr marL="0" indent="0" algn="ctr" latinLnBrk="0" hangingPunct="1" lvl="1"/>
                      <a:endParaRPr lang="ko-KR" altLang="en-US" sz="18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 lvl="1"/>
                      <a:r>
                        <a:rPr lang="ko-KR" sz="1600" kern="12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시각화를 위한 Flask 개발</a:t>
                      </a:r>
                      <a:endParaRPr lang="ko-KR" altLang="en-US" sz="1600" kern="12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54" name="Rect 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55" name="Rect 0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3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972820" y="981075"/>
            <a:ext cx="86360" cy="75565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1953895" y="273050"/>
            <a:ext cx="4714240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4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협업 도구(트렐로) - 문서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9718" l="49952" r="0" t="5969"/>
          <a:stretch/>
        </p:blipFill>
        <p:spPr>
          <a:xfrm>
            <a:off x="1920240" y="1463040"/>
            <a:ext cx="914400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도형 10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19" name="도형 11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4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>
            <a:spLocks/>
          </p:cNvSpPr>
          <p:nvPr/>
        </p:nvSpPr>
        <p:spPr>
          <a:xfrm rot="0">
            <a:off x="972820" y="981075"/>
            <a:ext cx="86995" cy="76200"/>
          </a:xfrm>
          <a:custGeom>
            <a:gdLst>
              <a:gd fmla="*/ 149021 w 448463" name="TX0"/>
              <a:gd fmla="*/ 328125 h 392492" name="TY0"/>
              <a:gd fmla="*/ 210588 w 448463" name="TX1"/>
              <a:gd fmla="*/ 357224 h 392492" name="TY1"/>
              <a:gd fmla="*/ 160375 w 448463" name="TX2"/>
              <a:gd fmla="*/ 391211 h 392492" name="TY2"/>
              <a:gd fmla="*/ 158502 w 448463" name="TX3"/>
              <a:gd fmla="*/ 392025 h 392492" name="TY3"/>
              <a:gd fmla="*/ 156629 w 448463" name="TX4"/>
              <a:gd fmla="*/ 392491 h 392492" name="TY4"/>
              <a:gd fmla="*/ 154757 w 448463" name="TX5"/>
              <a:gd fmla="*/ 392375 h 392492" name="TY5"/>
              <a:gd fmla="*/ 153001 w 448463" name="TX6"/>
              <a:gd fmla="*/ 391676 h 392492" name="TY6"/>
              <a:gd fmla="*/ 151362 w 448463" name="TX7"/>
              <a:gd fmla="*/ 390396 h 392492" name="TY7"/>
              <a:gd fmla="*/ 150075 w 448463" name="TX8"/>
              <a:gd fmla="*/ 388883 h 392492" name="TY8"/>
              <a:gd fmla="*/ 149255 w 448463" name="TX9"/>
              <a:gd fmla="*/ 387137 h 392492" name="TY9"/>
              <a:gd fmla="*/ 149021 w 448463" name="TX10"/>
              <a:gd fmla="*/ 385158 h 392492" name="TY10"/>
              <a:gd fmla="*/ 441235 w 448463" name="TX12"/>
              <a:gd fmla="*/ 0 h 392492" name="TY12"/>
              <a:gd fmla="*/ 442983 w 448463" name="TX13"/>
              <a:gd fmla="*/ 233 h 392492" name="TY13"/>
              <a:gd fmla="*/ 444615 w 448463" name="TX14"/>
              <a:gd fmla="*/ 816 h 392492" name="TY14"/>
              <a:gd fmla="*/ 446131 w 448463" name="TX15"/>
              <a:gd fmla="*/ 1866 h 392492" name="TY15"/>
              <a:gd fmla="*/ 447530 w 448463" name="TX16"/>
              <a:gd fmla="*/ 3615 h 392492" name="TY16"/>
              <a:gd fmla="*/ 448346 w 448463" name="TX17"/>
              <a:gd fmla="*/ 5714 h 392492" name="TY17"/>
              <a:gd fmla="*/ 448462 w 448463" name="TX18"/>
              <a:gd fmla="*/ 7696 h 392492" name="TY18"/>
              <a:gd fmla="*/ 447879 w 448463" name="TX19"/>
              <a:gd fmla="*/ 9911 h 392492" name="TY19"/>
              <a:gd fmla="*/ 307990 w 448463" name="TX20"/>
              <a:gd fmla="*/ 362641 h 392492" name="TY20"/>
              <a:gd fmla="*/ 306708 w 448463" name="TX21"/>
              <a:gd fmla="*/ 364973 h 392492" name="TY21"/>
              <a:gd fmla="*/ 305076 w 448463" name="TX22"/>
              <a:gd fmla="*/ 366955 h 392492" name="TY22"/>
              <a:gd fmla="*/ 303094 w 448463" name="TX23"/>
              <a:gd fmla="*/ 368588 h 392492" name="TY23"/>
              <a:gd fmla="*/ 300646 w 448463" name="TX24"/>
              <a:gd fmla="*/ 369870 h 392492" name="TY24"/>
              <a:gd fmla="*/ 298314 w 448463" name="TX25"/>
              <a:gd fmla="*/ 370570 h 392492" name="TY25"/>
              <a:gd fmla="*/ 295983 w 448463" name="TX26"/>
              <a:gd fmla="*/ 370803 h 392492" name="TY26"/>
              <a:gd fmla="*/ 293068 w 448463" name="TX27"/>
              <a:gd fmla="*/ 370453 h 392492" name="TY27"/>
              <a:gd fmla="*/ 290387 w 448463" name="TX28"/>
              <a:gd fmla="*/ 369404 h 392492" name="TY28"/>
              <a:gd fmla="*/ 148982 w 448463" name="TX29"/>
              <a:gd fmla="*/ 302123 h 392492" name="TY29"/>
              <a:gd fmla="*/ 347858 w 448463" name="TX30"/>
              <a:gd fmla="*/ 102379 h 392492" name="TY30"/>
              <a:gd fmla="*/ 120771 w 448463" name="TX31"/>
              <a:gd fmla="*/ 288830 h 392492" name="TY31"/>
              <a:gd fmla="*/ 7344 w 448463" name="TX32"/>
              <a:gd fmla="*/ 234842 h 392492" name="TY32"/>
              <a:gd fmla="*/ 4896 w 448463" name="TX33"/>
              <a:gd fmla="*/ 233209 h 392492" name="TY33"/>
              <a:gd fmla="*/ 2798 w 448463" name="TX34"/>
              <a:gd fmla="*/ 231227 h 392492" name="TY34"/>
              <a:gd fmla="*/ 1282 w 448463" name="TX35"/>
              <a:gd fmla="*/ 228895 h 392492" name="TY35"/>
              <a:gd fmla="*/ 349 w 448463" name="TX36"/>
              <a:gd fmla="*/ 226213 h 392492" name="TY36"/>
              <a:gd fmla="*/ 0 w 448463" name="TX37"/>
              <a:gd fmla="*/ 223298 h 392492" name="TY37"/>
              <a:gd fmla="*/ 233 w 448463" name="TX38"/>
              <a:gd fmla="*/ 220499 h 392492" name="TY38"/>
              <a:gd fmla="*/ 1165 w 448463" name="TX39"/>
              <a:gd fmla="*/ 217701 h 392492" name="TY39"/>
              <a:gd fmla="*/ 2681 w 448463" name="TX40"/>
              <a:gd fmla="*/ 215252 h 392492" name="TY40"/>
              <a:gd fmla="*/ 4779 w 448463" name="TX41"/>
              <a:gd fmla="*/ 213270 h 392492" name="TY41"/>
              <a:gd fmla="*/ 7227 w 448463" name="TX42"/>
              <a:gd fmla="*/ 211754 h 392492" name="TY42"/>
              <a:gd fmla="*/ 437971 w 448463" name="TX43"/>
              <a:gd fmla="*/ 583 h 392492" name="TY43"/>
              <a:gd fmla="*/ 439603 w 448463" name="TX44"/>
              <a:gd fmla="*/ 117 h 392492" name="TY4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</a:cxnLst>
            <a:rect l="l" t="t" r="r" b="b"/>
            <a:pathLst>
              <a:path w="448463" h="39249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lt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27" name="Google Shape;227;p23"/>
          <p:cNvSpPr/>
          <p:nvPr/>
        </p:nvSpPr>
        <p:spPr>
          <a:xfrm>
            <a:off x="1953895" y="273050"/>
            <a:ext cx="4714240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4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_2 협업 도구(GIT) - 코드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10231" l="50320" r="661" t="6657"/>
          <a:stretch/>
        </p:blipFill>
        <p:spPr>
          <a:xfrm>
            <a:off x="1920240" y="1463040"/>
            <a:ext cx="9144000" cy="429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도형 12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30" name="도형 13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4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945" y="1151890"/>
            <a:ext cx="4955540" cy="561276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3908425" y="2292350"/>
            <a:ext cx="4408805" cy="44894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1953895" y="273050"/>
            <a:ext cx="4714875" cy="8083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데이터셋 - 출연진 데이터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41" name="도형 14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42" name="도형 15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1953895" y="273050"/>
            <a:ext cx="4714240" cy="8077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r>
              <a:rPr lang="en-US" sz="2400" cap="none" i="1" b="1" strike="noStrike">
                <a:solidFill>
                  <a:srgbClr val="3F3F3F"/>
                </a:solidFill>
                <a:latin typeface="Malgun Gothic" charset="0"/>
                <a:ea typeface="Malgun Gothic" charset="0"/>
                <a:cs typeface="Malgun Gothic" charset="0"/>
              </a:rPr>
              <a:t>_1 데이터셋 - 출연진 데이터</a:t>
            </a:r>
            <a:endParaRPr lang="ko-KR" altLang="en-US" sz="2400" cap="none" i="1" b="1" strike="noStrike">
              <a:solidFill>
                <a:srgbClr val="3F3F3F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645920" y="1280160"/>
            <a:ext cx="11187430" cy="644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base_url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'https://search.naver.com/search.naver?where=nexearch&amp;sm=top_hty&amp;fbm=1&amp;ie=utf8&amp;query='</a:t>
            </a:r>
            <a:endParaRPr b="1" i="0" sz="1300" u="none" cap="none" strike="noStrike">
              <a:solidFill>
                <a:srgbClr val="99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plusUrl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input(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'검색어 입력: 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url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base_url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quote_plus(plusUrl)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'%EC%B6%9C%EC%97%B0%EC%A7%84'</a:t>
            </a:r>
            <a:endParaRPr b="1" i="0" sz="1300" u="none" cap="none" strike="noStrike">
              <a:solidFill>
                <a:srgbClr val="99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html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urlopen(url)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soup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bs(html, 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"html.parser"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name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soup.find(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"div"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class_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"list_image_info _content"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).find_all(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"li"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find_imglist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list()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find_casting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list()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find_namelist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list()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item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name: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find_name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item.find_all(class_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"_text"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)[</a:t>
            </a:r>
            <a:r>
              <a:rPr b="1" i="0" lang="en-US" sz="1300" u="none" cap="none" strike="noStrike">
                <a:solidFill>
                  <a:srgbClr val="308CE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]  </a:t>
            </a:r>
            <a:r>
              <a:rPr b="1" i="0" lang="en-US" sz="13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# 주인공 이름</a:t>
            </a:r>
            <a:endParaRPr b="1" i="0" sz="1300" u="none" cap="none" strike="noStrike">
              <a:solidFill>
                <a:srgbClr val="99999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find_namelist.append(find_name.get_text())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find_img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item.find(class_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'item'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).find_all(class_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'thumb'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for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j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find_img: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img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j.find(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'img'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find_imglist.append(img.get(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'src'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    find_casting.append(img.get(</a:t>
            </a:r>
            <a:r>
              <a:rPr b="1" i="0" lang="en-US" sz="1300" u="none" cap="none" strike="noStrike">
                <a:solidFill>
                  <a:srgbClr val="99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'alt'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find_imglist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np.array(find_imglist)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find_casting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np.array(find_casting)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find_namelist </a:t>
            </a:r>
            <a:r>
              <a:rPr b="1" i="0" lang="en-US" sz="1300" u="none" cap="none" strike="noStrike">
                <a:solidFill>
                  <a:srgbClr val="FF339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=</a:t>
            </a: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np.array(find_namelist)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google_crawling.google_crawling(find_namelist)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6350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1010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naver_crawling.naver_crawling(find_namelist)</a:t>
            </a:r>
            <a:endParaRPr b="1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1010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5"/>
          <p:cNvSpPr>
            <a:spLocks/>
          </p:cNvSpPr>
          <p:nvPr/>
        </p:nvSpPr>
        <p:spPr>
          <a:xfrm rot="0">
            <a:off x="1744980" y="2543810"/>
            <a:ext cx="5763260" cy="276415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3" name="도형 16"/>
          <p:cNvSpPr>
            <a:spLocks/>
          </p:cNvSpPr>
          <p:nvPr/>
        </p:nvSpPr>
        <p:spPr>
          <a:xfrm rot="10800000" flipH="1">
            <a:off x="0" y="0"/>
            <a:ext cx="1426210" cy="1487170"/>
          </a:xfrm>
          <a:prstGeom prst="round1Rect">
            <a:avLst>
              <a:gd name="adj" fmla="val 16667"/>
            </a:avLst>
          </a:prstGeom>
          <a:solidFill>
            <a:srgbClr val="2574D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4" name="도형 17"/>
          <p:cNvSpPr>
            <a:spLocks/>
          </p:cNvSpPr>
          <p:nvPr/>
        </p:nvSpPr>
        <p:spPr>
          <a:xfrm rot="0">
            <a:off x="321945" y="326390"/>
            <a:ext cx="789940" cy="789940"/>
          </a:xfrm>
          <a:prstGeom prst="roundRect">
            <a:avLst>
              <a:gd name="adj" fmla="val 11033"/>
            </a:avLst>
          </a:prstGeom>
          <a:solidFill>
            <a:schemeClr val="lt1"/>
          </a:solidFill>
          <a:ln w="0">
            <a:noFill/>
            <a:prstDash/>
          </a:ln>
          <a:effectLst>
            <a:outerShdw sx="100000" sy="100000" blurRad="317500" dist="38100" dir="5400000" rotWithShape="0" algn="t">
              <a:srgbClr val="000000">
                <a:alpha val="22745"/>
              </a:srgbClr>
            </a:outerShdw>
          </a:effectLst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1" strike="noStrike">
                <a:solidFill>
                  <a:srgbClr val="2574DB"/>
                </a:solidFill>
                <a:latin typeface="Malgun Gothic" charset="0"/>
                <a:ea typeface="Malgun Gothic" charset="0"/>
                <a:cs typeface="Malgun Gothic" charset="0"/>
              </a:rPr>
              <a:t>5</a:t>
            </a:r>
            <a:endParaRPr lang="ko-KR" altLang="en-US" sz="2400" cap="none" i="0" b="1" strike="noStrike">
              <a:solidFill>
                <a:srgbClr val="2574DB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48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민종</dc:creator>
  <cp:lastModifiedBy>민종 김</cp:lastModifiedBy>
  <cp:version>9.102.62.42430</cp:version>
</cp:coreProperties>
</file>